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1" spc="0" strike="noStrike" sz="4200" u="none" kumimoji="0" normalizeH="0">
        <a:ln>
          <a:noFill/>
        </a:ln>
        <a:solidFill>
          <a:srgbClr val="B1D9D7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B1D9D7"/>
        </a:fontRef>
        <a:srgbClr val="B1D9D7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381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381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B1D9D7"/>
        </a:fontRef>
        <a:srgbClr val="B1D9D7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381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381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B1D9D7"/>
        </a:fontRef>
        <a:srgbClr val="B1D9D7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381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381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B1D9D7"/>
        </a:fontRef>
        <a:srgbClr val="B1D9D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2F8F8"/>
          </a:solidFill>
        </a:fill>
      </a:tcStyle>
    </a:wholeTbl>
    <a:band2H>
      <a:tcTxStyle b="def" i="def"/>
      <a:tcStyle>
        <a:tcBdr/>
        <a:fill>
          <a:solidFill>
            <a:srgbClr val="D9282E"/>
          </a:solidFill>
        </a:fill>
      </a:tcStyle>
    </a:band2H>
    <a:firstCol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B1D9D7"/>
        </a:fontRef>
        <a:srgbClr val="B1D9D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1D9D7"/>
              </a:solidFill>
              <a:prstDash val="solid"/>
              <a:round/>
            </a:ln>
          </a:top>
          <a:bottom>
            <a:ln w="25400" cap="flat">
              <a:solidFill>
                <a:srgbClr val="B1D9D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9282E"/>
          </a:solidFill>
        </a:fill>
      </a:tcStyle>
    </a:lastRow>
    <a:fir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1D9D7"/>
              </a:solidFill>
              <a:prstDash val="solid"/>
              <a:round/>
            </a:ln>
          </a:top>
          <a:bottom>
            <a:ln w="25400" cap="flat">
              <a:solidFill>
                <a:srgbClr val="B1D9D7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B1D9D7"/>
        </a:fontRef>
        <a:srgbClr val="B1D9D7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E4F1F0"/>
          </a:solidFill>
        </a:fill>
      </a:tcStyle>
    </a:wholeTbl>
    <a:band2H>
      <a:tcTxStyle b="def" i="def"/>
      <a:tcStyle>
        <a:tcBdr/>
        <a:fill>
          <a:solidFill>
            <a:srgbClr val="F2F8F8"/>
          </a:solidFill>
        </a:fill>
      </a:tcStyle>
    </a:band2H>
    <a:firstCol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B1D9D7"/>
          </a:solidFill>
        </a:fill>
      </a:tcStyle>
    </a:firstCol>
    <a:la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381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B1D9D7"/>
          </a:solidFill>
        </a:fill>
      </a:tcStyle>
    </a:lastRow>
    <a:fir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381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B1D9D7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D9282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solidFill>
            <a:srgbClr val="D9282E">
              <a:alpha val="20000"/>
            </a:srgbClr>
          </a:solidFill>
        </a:fill>
      </a:tcStyle>
    </a:firstCol>
    <a:la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50800" cap="flat">
              <a:solidFill>
                <a:srgbClr val="D9282E"/>
              </a:solidFill>
              <a:prstDash val="solid"/>
              <a:round/>
            </a:ln>
          </a:top>
          <a:bottom>
            <a:ln w="127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D9282E"/>
        </a:fontRef>
        <a:srgbClr val="D9282E"/>
      </a:tcTxStyle>
      <a:tcStyle>
        <a:tcBdr>
          <a:left>
            <a:ln w="12700" cap="flat">
              <a:solidFill>
                <a:srgbClr val="D9282E"/>
              </a:solidFill>
              <a:prstDash val="solid"/>
              <a:round/>
            </a:ln>
          </a:left>
          <a:right>
            <a:ln w="12700" cap="flat">
              <a:solidFill>
                <a:srgbClr val="D9282E"/>
              </a:solidFill>
              <a:prstDash val="solid"/>
              <a:round/>
            </a:ln>
          </a:right>
          <a:top>
            <a:ln w="12700" cap="flat">
              <a:solidFill>
                <a:srgbClr val="D9282E"/>
              </a:solidFill>
              <a:prstDash val="solid"/>
              <a:round/>
            </a:ln>
          </a:top>
          <a:bottom>
            <a:ln w="25400" cap="flat">
              <a:solidFill>
                <a:srgbClr val="D9282E"/>
              </a:solidFill>
              <a:prstDash val="solid"/>
              <a:round/>
            </a:ln>
          </a:bottom>
          <a:insideH>
            <a:ln w="12700" cap="flat">
              <a:solidFill>
                <a:srgbClr val="D9282E"/>
              </a:solidFill>
              <a:prstDash val="solid"/>
              <a:round/>
            </a:ln>
          </a:insideH>
          <a:insideV>
            <a:ln w="12700" cap="flat">
              <a:solidFill>
                <a:srgbClr val="D9282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5.png" descr="image5.png"/>
          <p:cNvPicPr>
            <a:picLocks noChangeAspect="1"/>
          </p:cNvPicPr>
          <p:nvPr/>
        </p:nvPicPr>
        <p:blipFill>
          <a:blip r:embed="rId2">
            <a:alphaModFix amt="16433"/>
            <a:extLst/>
          </a:blip>
          <a:srcRect l="0" t="236" r="0" b="236"/>
          <a:stretch>
            <a:fillRect/>
          </a:stretch>
        </p:blipFill>
        <p:spPr>
          <a:xfrm rot="5400000">
            <a:off x="2952956" y="9021375"/>
            <a:ext cx="3503019" cy="320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5.png" descr="image5.png"/>
          <p:cNvPicPr>
            <a:picLocks noChangeAspect="1"/>
          </p:cNvPicPr>
          <p:nvPr/>
        </p:nvPicPr>
        <p:blipFill>
          <a:blip r:embed="rId2">
            <a:alphaModFix amt="16433"/>
            <a:extLst/>
          </a:blip>
          <a:srcRect l="0" t="236" r="0" b="236"/>
          <a:stretch>
            <a:fillRect/>
          </a:stretch>
        </p:blipFill>
        <p:spPr>
          <a:xfrm rot="5400000">
            <a:off x="2952956" y="11662975"/>
            <a:ext cx="3503019" cy="320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"/>
          <p:cNvSpPr/>
          <p:nvPr/>
        </p:nvSpPr>
        <p:spPr>
          <a:xfrm>
            <a:off x="-7544" y="4348112"/>
            <a:ext cx="24399087" cy="9029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7" y="155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9" name="Shape"/>
          <p:cNvSpPr/>
          <p:nvPr/>
        </p:nvSpPr>
        <p:spPr>
          <a:xfrm>
            <a:off x="-7544" y="-33388"/>
            <a:ext cx="24399087" cy="9029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7" y="15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20" name="Title Text"/>
          <p:cNvSpPr txBox="1"/>
          <p:nvPr>
            <p:ph type="title"/>
          </p:nvPr>
        </p:nvSpPr>
        <p:spPr>
          <a:xfrm>
            <a:off x="11715484" y="9197677"/>
            <a:ext cx="11846919" cy="2778424"/>
          </a:xfrm>
          <a:prstGeom prst="rect">
            <a:avLst/>
          </a:prstGeom>
        </p:spPr>
        <p:txBody>
          <a:bodyPr/>
          <a:lstStyle>
            <a:lvl1pPr algn="r">
              <a:defRPr b="1" cap="all"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99191" y="7628997"/>
            <a:ext cx="1828904" cy="19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7.png" descr="image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3902" y="10200977"/>
            <a:ext cx="3011579" cy="277842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 copy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"/>
          <p:cNvSpPr/>
          <p:nvPr/>
        </p:nvSpPr>
        <p:spPr>
          <a:xfrm flipH="1" rot="10800000">
            <a:off x="-31503" y="12038508"/>
            <a:ext cx="24423047" cy="170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9314"/>
                </a:lnTo>
                <a:lnTo>
                  <a:pt x="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0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6044" y="12251411"/>
            <a:ext cx="2031770" cy="224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8.png" descr="image8.png"/>
          <p:cNvPicPr>
            <a:picLocks noChangeAspect="1"/>
          </p:cNvPicPr>
          <p:nvPr/>
        </p:nvPicPr>
        <p:blipFill>
          <a:blip r:embed="rId4">
            <a:extLst/>
          </a:blip>
          <a:srcRect l="3" t="0" r="2" b="0"/>
          <a:stretch>
            <a:fillRect/>
          </a:stretch>
        </p:blipFill>
        <p:spPr>
          <a:xfrm>
            <a:off x="282436" y="13191619"/>
            <a:ext cx="1290508" cy="361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3.png" descr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10118" y="1739900"/>
            <a:ext cx="2316632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"/>
          <p:cNvSpPr/>
          <p:nvPr/>
        </p:nvSpPr>
        <p:spPr>
          <a:xfrm flipH="1" rot="10800000">
            <a:off x="-31502" y="12038508"/>
            <a:ext cx="24423044" cy="170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9314"/>
                </a:lnTo>
                <a:lnTo>
                  <a:pt x="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6044" y="12251411"/>
            <a:ext cx="2031769" cy="224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0118" y="1739900"/>
            <a:ext cx="2316631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 copy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"/>
          <p:cNvSpPr/>
          <p:nvPr/>
        </p:nvSpPr>
        <p:spPr>
          <a:xfrm flipH="1" rot="10800000">
            <a:off x="-31502" y="12038508"/>
            <a:ext cx="24423044" cy="170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9314"/>
                </a:lnTo>
                <a:lnTo>
                  <a:pt x="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4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6044" y="12251411"/>
            <a:ext cx="2031769" cy="224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8.png" descr="image8.png"/>
          <p:cNvPicPr>
            <a:picLocks noChangeAspect="1"/>
          </p:cNvPicPr>
          <p:nvPr/>
        </p:nvPicPr>
        <p:blipFill>
          <a:blip r:embed="rId4">
            <a:extLst/>
          </a:blip>
          <a:srcRect l="3" t="0" r="2" b="0"/>
          <a:stretch>
            <a:fillRect/>
          </a:stretch>
        </p:blipFill>
        <p:spPr>
          <a:xfrm>
            <a:off x="282436" y="13191619"/>
            <a:ext cx="1290508" cy="361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 descr="image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10118" y="1739900"/>
            <a:ext cx="2316631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 cop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"/>
          <p:cNvSpPr/>
          <p:nvPr/>
        </p:nvSpPr>
        <p:spPr>
          <a:xfrm flipH="1" rot="10800000">
            <a:off x="-31502" y="12038508"/>
            <a:ext cx="24423044" cy="170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9314"/>
                </a:lnTo>
                <a:lnTo>
                  <a:pt x="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60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6044" y="12251411"/>
            <a:ext cx="2031769" cy="224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0118" y="1739900"/>
            <a:ext cx="2316631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 copy 1"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"/>
          <p:cNvSpPr/>
          <p:nvPr/>
        </p:nvSpPr>
        <p:spPr>
          <a:xfrm flipH="1" rot="10800000">
            <a:off x="-31502" y="12038508"/>
            <a:ext cx="24423044" cy="170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9314"/>
                </a:lnTo>
                <a:lnTo>
                  <a:pt x="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7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6044" y="12251411"/>
            <a:ext cx="2031769" cy="2242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0118" y="1739900"/>
            <a:ext cx="2316631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 copy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"/>
          <p:cNvSpPr/>
          <p:nvPr/>
        </p:nvSpPr>
        <p:spPr>
          <a:xfrm>
            <a:off x="-115194" y="-113804"/>
            <a:ext cx="24513482" cy="13824051"/>
          </a:xfrm>
          <a:prstGeom prst="rect">
            <a:avLst/>
          </a:prstGeom>
          <a:solidFill>
            <a:srgbClr val="2F3E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81" name="image9.png" descr="image9.png"/>
          <p:cNvPicPr>
            <a:picLocks noChangeAspect="1"/>
          </p:cNvPicPr>
          <p:nvPr/>
        </p:nvPicPr>
        <p:blipFill>
          <a:blip r:embed="rId2">
            <a:alphaModFix amt="59372"/>
            <a:extLst/>
          </a:blip>
          <a:stretch>
            <a:fillRect/>
          </a:stretch>
        </p:blipFill>
        <p:spPr>
          <a:xfrm>
            <a:off x="21585104" y="679450"/>
            <a:ext cx="2328997" cy="65389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Rectangle"/>
          <p:cNvSpPr/>
          <p:nvPr/>
        </p:nvSpPr>
        <p:spPr>
          <a:xfrm>
            <a:off x="11806" y="13305981"/>
            <a:ext cx="24513482" cy="531265"/>
          </a:xfrm>
          <a:prstGeom prst="rect">
            <a:avLst/>
          </a:prstGeom>
          <a:solidFill>
            <a:srgbClr val="4955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"/>
          <p:cNvSpPr/>
          <p:nvPr/>
        </p:nvSpPr>
        <p:spPr>
          <a:xfrm flipH="1" rot="10800000">
            <a:off x="-31503" y="12038508"/>
            <a:ext cx="24423047" cy="1708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9314"/>
                </a:lnTo>
                <a:lnTo>
                  <a:pt x="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9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86044" y="12251411"/>
            <a:ext cx="2031770" cy="2242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10118" y="1739900"/>
            <a:ext cx="2316632" cy="711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"/>
          <p:cNvSpPr/>
          <p:nvPr/>
        </p:nvSpPr>
        <p:spPr>
          <a:xfrm>
            <a:off x="13233400" y="-8467"/>
            <a:ext cx="11149380" cy="12514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/>
          <p:nvPr/>
        </p:nvSpPr>
        <p:spPr>
          <a:xfrm>
            <a:off x="-7544" y="-33388"/>
            <a:ext cx="24399087" cy="9029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7" y="15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3" name="image6.png" descr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99191" y="7628997"/>
            <a:ext cx="1828904" cy="197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5.png" descr="image5.png"/>
          <p:cNvPicPr>
            <a:picLocks noChangeAspect="1"/>
          </p:cNvPicPr>
          <p:nvPr/>
        </p:nvPicPr>
        <p:blipFill>
          <a:blip r:embed="rId5">
            <a:alphaModFix amt="16433"/>
            <a:extLst/>
          </a:blip>
          <a:srcRect l="0" t="236" r="0" b="236"/>
          <a:stretch>
            <a:fillRect/>
          </a:stretch>
        </p:blipFill>
        <p:spPr>
          <a:xfrm rot="5400000">
            <a:off x="10186589" y="-935425"/>
            <a:ext cx="3503019" cy="320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5.png" descr="image5.png"/>
          <p:cNvPicPr>
            <a:picLocks noChangeAspect="1"/>
          </p:cNvPicPr>
          <p:nvPr/>
        </p:nvPicPr>
        <p:blipFill>
          <a:blip r:embed="rId5">
            <a:alphaModFix amt="16433"/>
            <a:extLst/>
          </a:blip>
          <a:srcRect l="0" t="236" r="0" b="236"/>
          <a:stretch>
            <a:fillRect/>
          </a:stretch>
        </p:blipFill>
        <p:spPr>
          <a:xfrm rot="5400000">
            <a:off x="10186589" y="1706174"/>
            <a:ext cx="3503019" cy="320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7.png" descr="image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86211" y="8092777"/>
            <a:ext cx="3011579" cy="277842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/>
          <p:nvPr>
            <p:ph type="title"/>
          </p:nvPr>
        </p:nvSpPr>
        <p:spPr>
          <a:xfrm>
            <a:off x="3653366" y="1958422"/>
            <a:ext cx="19507201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13610166" y="4458252"/>
            <a:ext cx="9550401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825500">
              <a:defRPr b="0" i="0"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ENNAJONESDESIGN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Marketing Essentials"/>
          <p:cNvSpPr txBox="1"/>
          <p:nvPr/>
        </p:nvSpPr>
        <p:spPr>
          <a:xfrm>
            <a:off x="1359118" y="1003299"/>
            <a:ext cx="7694862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D9282E"/>
                </a:solidFill>
              </a:defRPr>
            </a:lvl1pPr>
          </a:lstStyle>
          <a:p>
            <a:pPr/>
            <a:r>
              <a:t>Marketing Essentials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**Assets before Advertising…"/>
          <p:cNvSpPr txBox="1"/>
          <p:nvPr>
            <p:ph type="body" sz="half" idx="4294967295"/>
          </p:nvPr>
        </p:nvSpPr>
        <p:spPr>
          <a:xfrm>
            <a:off x="1783911" y="5038616"/>
            <a:ext cx="11149380" cy="6727514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0" indent="0" defTabSz="457200">
              <a:spcBef>
                <a:spcPts val="1600"/>
              </a:spcBef>
              <a:buSzTx/>
              <a:buNone/>
              <a:defRPr b="1" cap="all" i="1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**Assets before Advertising</a:t>
            </a:r>
            <a:br/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Logo + Business Cards</a:t>
            </a:r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Professional Photography</a:t>
            </a:r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Professional Videography</a:t>
            </a:r>
            <a:br/>
            <a:br/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Website: Simple Landing Page</a:t>
            </a:r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Facebook Page: Promote Posts + Request Reviews</a:t>
            </a:r>
          </a:p>
        </p:txBody>
      </p:sp>
      <p:sp>
        <p:nvSpPr>
          <p:cNvPr id="180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81" name="Case Study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Case Study</a:t>
            </a:r>
          </a:p>
        </p:txBody>
      </p:sp>
      <p:sp>
        <p:nvSpPr>
          <p:cNvPr id="182" name="JRJ Roofing &amp; Construction"/>
          <p:cNvSpPr txBox="1"/>
          <p:nvPr/>
        </p:nvSpPr>
        <p:spPr>
          <a:xfrm>
            <a:off x="1699243" y="4392338"/>
            <a:ext cx="10554579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457200">
              <a:defRPr cap="all" i="0" sz="2500">
                <a:solidFill>
                  <a:schemeClr val="accent5"/>
                </a:solidFill>
              </a:defRPr>
            </a:lvl1pPr>
          </a:lstStyle>
          <a:p>
            <a:pPr/>
            <a:r>
              <a:t>JRJ Roofing &amp; Construction</a:t>
            </a:r>
          </a:p>
        </p:txBody>
      </p:sp>
      <p:pic>
        <p:nvPicPr>
          <p:cNvPr id="183" name="quick_ad.jpg" descr="quick_ad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0022223" y="1096069"/>
            <a:ext cx="12313885" cy="7064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86" name="Mobile  Geo-Fencing…"/>
          <p:cNvSpPr txBox="1"/>
          <p:nvPr>
            <p:ph type="body" sz="quarter" idx="4294967295"/>
          </p:nvPr>
        </p:nvSpPr>
        <p:spPr>
          <a:xfrm>
            <a:off x="1783911" y="5038616"/>
            <a:ext cx="9577297" cy="5619968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69421" indent="-269421" defTabSz="457200">
              <a:spcBef>
                <a:spcPts val="28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Mobile  Geo-Fencing</a:t>
            </a:r>
          </a:p>
          <a:p>
            <a:pPr marL="269421" indent="-269421" defTabSz="457200">
              <a:spcBef>
                <a:spcPts val="28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Category Contextual Targeting</a:t>
            </a:r>
          </a:p>
          <a:p>
            <a:pPr marL="269421" indent="-269421" defTabSz="457200">
              <a:spcBef>
                <a:spcPts val="28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Keyword Contextual Targeting</a:t>
            </a:r>
          </a:p>
          <a:p>
            <a:pPr marL="269421" indent="-269421" defTabSz="457200">
              <a:spcBef>
                <a:spcPts val="28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Site  Retargeting</a:t>
            </a:r>
          </a:p>
        </p:txBody>
      </p:sp>
      <p:sp>
        <p:nvSpPr>
          <p:cNvPr id="187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88" name="Pin Point Display Advertising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Pin Point Display Advertising</a:t>
            </a:r>
          </a:p>
        </p:txBody>
      </p:sp>
      <p:sp>
        <p:nvSpPr>
          <p:cNvPr id="189" name="Targeted Digital Ads"/>
          <p:cNvSpPr txBox="1"/>
          <p:nvPr/>
        </p:nvSpPr>
        <p:spPr>
          <a:xfrm>
            <a:off x="1699243" y="4392338"/>
            <a:ext cx="10554579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457200">
              <a:defRPr cap="all" i="0" sz="2500">
                <a:solidFill>
                  <a:schemeClr val="accent5"/>
                </a:solidFill>
              </a:defRPr>
            </a:lvl1pPr>
          </a:lstStyle>
          <a:p>
            <a:pPr/>
            <a:r>
              <a:t>Targeted Digital Ads</a:t>
            </a:r>
          </a:p>
        </p:txBody>
      </p:sp>
      <p:pic>
        <p:nvPicPr>
          <p:cNvPr id="190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rcRect l="18810" t="0" r="18810" b="0"/>
          <a:stretch>
            <a:fillRect/>
          </a:stretch>
        </p:blipFill>
        <p:spPr>
          <a:xfrm>
            <a:off x="14717101" y="1239933"/>
            <a:ext cx="8182073" cy="10017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ank you."/>
          <p:cNvSpPr txBox="1"/>
          <p:nvPr/>
        </p:nvSpPr>
        <p:spPr>
          <a:xfrm>
            <a:off x="10692434" y="5301394"/>
            <a:ext cx="292975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82E"/>
                </a:solidFill>
              </a:defRPr>
            </a:lvl1pPr>
          </a:lstStyle>
          <a:p>
            <a:pPr/>
            <a:r>
              <a:t>Thank you.</a:t>
            </a:r>
          </a:p>
        </p:txBody>
      </p:sp>
      <p:sp>
        <p:nvSpPr>
          <p:cNvPr id="193" name="JENNAJONESDESIGN.com"/>
          <p:cNvSpPr txBox="1"/>
          <p:nvPr/>
        </p:nvSpPr>
        <p:spPr>
          <a:xfrm>
            <a:off x="9883616" y="11603566"/>
            <a:ext cx="431311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cap="all" i="0" sz="2500" u="sng">
                <a:solidFill>
                  <a:schemeClr val="accent5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JENNAJONESDESIGN.com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5.png" descr="image5.png"/>
          <p:cNvPicPr>
            <a:picLocks noChangeAspect="1"/>
          </p:cNvPicPr>
          <p:nvPr/>
        </p:nvPicPr>
        <p:blipFill>
          <a:blip r:embed="rId2">
            <a:alphaModFix amt="16433"/>
            <a:extLst/>
          </a:blip>
          <a:srcRect l="0" t="236" r="0" b="236"/>
          <a:stretch>
            <a:fillRect/>
          </a:stretch>
        </p:blipFill>
        <p:spPr>
          <a:xfrm rot="5400000">
            <a:off x="10263244" y="-156492"/>
            <a:ext cx="3503019" cy="320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5.png" descr="image5.png"/>
          <p:cNvPicPr>
            <a:picLocks noChangeAspect="1"/>
          </p:cNvPicPr>
          <p:nvPr/>
        </p:nvPicPr>
        <p:blipFill>
          <a:blip r:embed="rId2">
            <a:alphaModFix amt="16433"/>
            <a:extLst/>
          </a:blip>
          <a:srcRect l="0" t="236" r="0" b="236"/>
          <a:stretch>
            <a:fillRect/>
          </a:stretch>
        </p:blipFill>
        <p:spPr>
          <a:xfrm rot="5400000">
            <a:off x="10263244" y="2485109"/>
            <a:ext cx="3503019" cy="3200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nline Marketing"/>
          <p:cNvSpPr txBox="1"/>
          <p:nvPr/>
        </p:nvSpPr>
        <p:spPr>
          <a:xfrm>
            <a:off x="13444703" y="11007545"/>
            <a:ext cx="989140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1020" sz="6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pic>
        <p:nvPicPr>
          <p:cNvPr id="12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14666" y="7793349"/>
            <a:ext cx="8356246" cy="922239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Getting Found Online"/>
          <p:cNvSpPr txBox="1"/>
          <p:nvPr/>
        </p:nvSpPr>
        <p:spPr>
          <a:xfrm>
            <a:off x="14753837" y="12010845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Getting Found Online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30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rcRect l="23174" t="0" r="23174" b="0"/>
          <a:stretch>
            <a:fillRect/>
          </a:stretch>
        </p:blipFill>
        <p:spPr>
          <a:xfrm>
            <a:off x="1876137" y="7645306"/>
            <a:ext cx="2225455" cy="233327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  <p:sp>
        <p:nvSpPr>
          <p:cNvPr id="131" name="Google Ad Words…"/>
          <p:cNvSpPr txBox="1"/>
          <p:nvPr>
            <p:ph type="body" sz="quarter" idx="4294967295"/>
          </p:nvPr>
        </p:nvSpPr>
        <p:spPr>
          <a:xfrm>
            <a:off x="1783911" y="4657616"/>
            <a:ext cx="6872183" cy="3638767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Google Ad Words</a:t>
            </a:r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Google Maps/Places/Business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Online Listing Sites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Organic Results (SEO)</a:t>
            </a:r>
          </a:p>
        </p:txBody>
      </p:sp>
      <p:sp>
        <p:nvSpPr>
          <p:cNvPr id="132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33" name="Google Search Results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Google Search Results</a:t>
            </a:r>
          </a:p>
        </p:txBody>
      </p:sp>
      <p:pic>
        <p:nvPicPr>
          <p:cNvPr id="134" name="image5.jpeg" descr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79148" y="1159445"/>
            <a:ext cx="11990257" cy="105514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37" name="Google Will Create Campaign for You…"/>
          <p:cNvSpPr txBox="1"/>
          <p:nvPr>
            <p:ph type="body" sz="quarter" idx="4294967295"/>
          </p:nvPr>
        </p:nvSpPr>
        <p:spPr>
          <a:xfrm>
            <a:off x="1783911" y="4657616"/>
            <a:ext cx="7567722" cy="3638767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Google Will Create Campaign for You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Pay-Per-Click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No Visit, No Fee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Start with Any Budget</a:t>
            </a:r>
          </a:p>
        </p:txBody>
      </p:sp>
      <p:sp>
        <p:nvSpPr>
          <p:cNvPr id="138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39" name="Google AdWords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Google AdWords</a:t>
            </a:r>
          </a:p>
        </p:txBody>
      </p:sp>
      <p:pic>
        <p:nvPicPr>
          <p:cNvPr id="140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rcRect l="0" t="0" r="3912" b="0"/>
          <a:stretch>
            <a:fillRect/>
          </a:stretch>
        </p:blipFill>
        <p:spPr>
          <a:xfrm>
            <a:off x="10435252" y="2452509"/>
            <a:ext cx="11961487" cy="84775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43" name="Select Categories…"/>
          <p:cNvSpPr txBox="1"/>
          <p:nvPr>
            <p:ph type="body" sz="quarter" idx="4294967295"/>
          </p:nvPr>
        </p:nvSpPr>
        <p:spPr>
          <a:xfrm>
            <a:off x="1783911" y="4657616"/>
            <a:ext cx="5185877" cy="3638767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Select Categories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Add Description &amp; Services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Add Website/Contact Info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Add Photos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Check Map Location</a:t>
            </a:r>
          </a:p>
        </p:txBody>
      </p:sp>
      <p:sp>
        <p:nvSpPr>
          <p:cNvPr id="144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45" name="Google My Business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Google My Business</a:t>
            </a:r>
          </a:p>
        </p:txBody>
      </p:sp>
      <p:pic>
        <p:nvPicPr>
          <p:cNvPr id="146" name="image10.png" descr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7165" y="2445592"/>
            <a:ext cx="15656463" cy="84010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49" name="What Are people saying about you online?…"/>
          <p:cNvSpPr txBox="1"/>
          <p:nvPr>
            <p:ph type="body" sz="quarter" idx="4294967295"/>
          </p:nvPr>
        </p:nvSpPr>
        <p:spPr>
          <a:xfrm>
            <a:off x="1783911" y="5038616"/>
            <a:ext cx="5185877" cy="3638767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 Are people saying about you online?</a:t>
            </a:r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 More Positive Reviews</a:t>
            </a:r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Manage Negative reviews</a:t>
            </a:r>
          </a:p>
        </p:txBody>
      </p:sp>
      <p:sp>
        <p:nvSpPr>
          <p:cNvPr id="150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51" name="Reviews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Reviews</a:t>
            </a:r>
          </a:p>
        </p:txBody>
      </p:sp>
      <p:sp>
        <p:nvSpPr>
          <p:cNvPr id="152" name="Manage your reputation"/>
          <p:cNvSpPr txBox="1"/>
          <p:nvPr/>
        </p:nvSpPr>
        <p:spPr>
          <a:xfrm>
            <a:off x="1699243" y="4392338"/>
            <a:ext cx="10554579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457200">
              <a:defRPr cap="all" i="0" sz="2500">
                <a:solidFill>
                  <a:schemeClr val="accent5"/>
                </a:solidFill>
              </a:defRPr>
            </a:lvl1pPr>
          </a:lstStyle>
          <a:p>
            <a:pPr/>
            <a:r>
              <a:t>Manage your reputation</a:t>
            </a:r>
          </a:p>
        </p:txBody>
      </p:sp>
      <p:pic>
        <p:nvPicPr>
          <p:cNvPr id="153" name="image10.png" descr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7165" y="2445592"/>
            <a:ext cx="15656463" cy="84010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"/>
          <p:cNvSpPr/>
          <p:nvPr/>
        </p:nvSpPr>
        <p:spPr>
          <a:xfrm>
            <a:off x="-13231" y="10862733"/>
            <a:ext cx="13229698" cy="12700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6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7" name="Yelp…"/>
          <p:cNvSpPr txBox="1"/>
          <p:nvPr>
            <p:ph type="body" sz="quarter" idx="4294967295"/>
          </p:nvPr>
        </p:nvSpPr>
        <p:spPr>
          <a:xfrm>
            <a:off x="1783911" y="4657616"/>
            <a:ext cx="7567722" cy="3638767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Yelp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Yellow Pages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Dex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Manta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Angie’s List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Etc.</a:t>
            </a:r>
          </a:p>
        </p:txBody>
      </p:sp>
      <p:sp>
        <p:nvSpPr>
          <p:cNvPr id="158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59" name="Online Listings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Online Listings</a:t>
            </a:r>
          </a:p>
        </p:txBody>
      </p:sp>
      <p:pic>
        <p:nvPicPr>
          <p:cNvPr id="160" name="image12.png" descr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93743" y="2257588"/>
            <a:ext cx="11897130" cy="73222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  <p:pic>
        <p:nvPicPr>
          <p:cNvPr id="161" name="image6.jpeg" descr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0277" y="10869083"/>
            <a:ext cx="4572002" cy="1257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7.jpeg" descr="image7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3477" y="11264900"/>
            <a:ext cx="2435678" cy="608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13.png" descr="image1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9505" y="11042308"/>
            <a:ext cx="1361888" cy="1054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14.png" descr="image1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9100" y="10608733"/>
            <a:ext cx="2768600" cy="177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7" name="Interview Customers to Identify Keywords…"/>
          <p:cNvSpPr txBox="1"/>
          <p:nvPr>
            <p:ph type="body" sz="quarter" idx="4294967295"/>
          </p:nvPr>
        </p:nvSpPr>
        <p:spPr>
          <a:xfrm>
            <a:off x="1783911" y="4657616"/>
            <a:ext cx="9577297" cy="3638767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Interview Customers to Identify Keywords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Use in Important Places</a:t>
            </a:r>
            <a:br/>
            <a:r>
              <a:t>(site title, page titles, home page, headlines, links)</a:t>
            </a:r>
            <a:endParaRPr sz="2800"/>
          </a:p>
          <a:p>
            <a:pPr marL="269421" indent="-269421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Publish Content Regularly</a:t>
            </a:r>
          </a:p>
        </p:txBody>
      </p:sp>
      <p:sp>
        <p:nvSpPr>
          <p:cNvPr id="168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69" name="ORGANIC RESULTS (SEO)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ORGANIC RESULTS (SEO)</a:t>
            </a:r>
          </a:p>
        </p:txBody>
      </p:sp>
      <p:pic>
        <p:nvPicPr>
          <p:cNvPr id="170" name="image8.jpeg" descr="image8.jpeg"/>
          <p:cNvPicPr>
            <a:picLocks noChangeAspect="1"/>
          </p:cNvPicPr>
          <p:nvPr/>
        </p:nvPicPr>
        <p:blipFill>
          <a:blip r:embed="rId2">
            <a:extLst/>
          </a:blip>
          <a:srcRect l="0" t="11309" r="0" b="6931"/>
          <a:stretch>
            <a:fillRect/>
          </a:stretch>
        </p:blipFill>
        <p:spPr>
          <a:xfrm>
            <a:off x="11821699" y="808727"/>
            <a:ext cx="8886355" cy="10880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"/>
          <p:cNvSpPr/>
          <p:nvPr/>
        </p:nvSpPr>
        <p:spPr>
          <a:xfrm>
            <a:off x="13233400" y="-8467"/>
            <a:ext cx="11149379" cy="12514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0875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72A2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defRPr b="0" i="0"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73" name="Go to Your Audience…"/>
          <p:cNvSpPr txBox="1"/>
          <p:nvPr>
            <p:ph type="body" sz="quarter" idx="4294967295"/>
          </p:nvPr>
        </p:nvSpPr>
        <p:spPr>
          <a:xfrm>
            <a:off x="1783911" y="5038616"/>
            <a:ext cx="9577297" cy="3638767"/>
          </a:xfrm>
          <a:prstGeom prst="rect">
            <a:avLst/>
          </a:prstGeom>
        </p:spPr>
        <p:txBody>
          <a:bodyPr lIns="45718" tIns="45718" rIns="45718" bIns="45718" anchor="t"/>
          <a:lstStyle/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Go to Your Audience</a:t>
            </a:r>
            <a:endParaRPr sz="2600"/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Say Something Real </a:t>
            </a:r>
            <a:endParaRPr sz="2600"/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Paid Promotion</a:t>
            </a:r>
            <a:endParaRPr sz="2600"/>
          </a:p>
          <a:p>
            <a:pPr marL="290146" indent="-290146" defTabSz="457200">
              <a:spcBef>
                <a:spcPts val="1600"/>
              </a:spcBef>
              <a:buClr>
                <a:schemeClr val="accent5"/>
              </a:buClr>
              <a:buSzPct val="100000"/>
              <a:defRPr b="1" cap="all" sz="2200">
                <a:solidFill>
                  <a:srgbClr val="53585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Pinterest, Facebook, Instagram, LinkedIn, YouTube </a:t>
            </a:r>
          </a:p>
        </p:txBody>
      </p:sp>
      <p:sp>
        <p:nvSpPr>
          <p:cNvPr id="174" name="ONLINE MARKETING"/>
          <p:cNvSpPr txBox="1"/>
          <p:nvPr/>
        </p:nvSpPr>
        <p:spPr>
          <a:xfrm>
            <a:off x="1655741" y="1739899"/>
            <a:ext cx="6632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i="0" spc="680" sz="4000">
                <a:solidFill>
                  <a:schemeClr val="accent5"/>
                </a:solidFill>
              </a:defRPr>
            </a:lvl1pPr>
          </a:lstStyle>
          <a:p>
            <a:pPr/>
            <a:r>
              <a:t>ONLINE MARKETING</a:t>
            </a:r>
          </a:p>
        </p:txBody>
      </p:sp>
      <p:sp>
        <p:nvSpPr>
          <p:cNvPr id="175" name="Social Media"/>
          <p:cNvSpPr txBox="1"/>
          <p:nvPr/>
        </p:nvSpPr>
        <p:spPr>
          <a:xfrm>
            <a:off x="508834" y="3128432"/>
            <a:ext cx="84322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53585F"/>
                </a:solidFill>
              </a:defRPr>
            </a:lvl1pPr>
          </a:lstStyle>
          <a:p>
            <a:pPr/>
            <a:r>
              <a:t>Social Media</a:t>
            </a:r>
          </a:p>
        </p:txBody>
      </p:sp>
      <p:sp>
        <p:nvSpPr>
          <p:cNvPr id="176" name="USING APPLICATIONS"/>
          <p:cNvSpPr txBox="1"/>
          <p:nvPr/>
        </p:nvSpPr>
        <p:spPr>
          <a:xfrm>
            <a:off x="1699243" y="4392338"/>
            <a:ext cx="10554579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defTabSz="457200">
              <a:defRPr cap="all" i="0" sz="2500">
                <a:solidFill>
                  <a:schemeClr val="accent5"/>
                </a:solidFill>
              </a:defRPr>
            </a:lvl1pPr>
          </a:lstStyle>
          <a:p>
            <a:pPr/>
            <a:r>
              <a:t>USING APPLICATIONS</a:t>
            </a:r>
          </a:p>
        </p:txBody>
      </p:sp>
      <p:pic>
        <p:nvPicPr>
          <p:cNvPr id="177" name="image10.jpeg" descr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16341" y="2868215"/>
            <a:ext cx="12147592" cy="79794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0" dir="14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D92831"/>
      </a:dk1>
      <a:lt1>
        <a:srgbClr val="B1D9D7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282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1" spc="0" strike="noStrike" sz="4200" u="none" kumimoji="0" normalizeH="0">
            <a:ln>
              <a:noFill/>
            </a:ln>
            <a:solidFill>
              <a:srgbClr val="B1D9D7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1" spc="0" strike="noStrike" sz="4200" u="none" kumimoji="0" normalizeH="0">
            <a:ln>
              <a:noFill/>
            </a:ln>
            <a:solidFill>
              <a:srgbClr val="B1D9D7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282E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1" spc="0" strike="noStrike" sz="4200" u="none" kumimoji="0" normalizeH="0">
            <a:ln>
              <a:noFill/>
            </a:ln>
            <a:solidFill>
              <a:srgbClr val="B1D9D7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1" spc="0" strike="noStrike" sz="4200" u="none" kumimoji="0" normalizeH="0">
            <a:ln>
              <a:noFill/>
            </a:ln>
            <a:solidFill>
              <a:srgbClr val="B1D9D7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