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80" r:id="rId3"/>
    <p:sldId id="259" r:id="rId4"/>
    <p:sldId id="274" r:id="rId5"/>
    <p:sldId id="265" r:id="rId6"/>
    <p:sldId id="257" r:id="rId7"/>
    <p:sldId id="264" r:id="rId8"/>
    <p:sldId id="282" r:id="rId9"/>
    <p:sldId id="269" r:id="rId10"/>
    <p:sldId id="268" r:id="rId11"/>
    <p:sldId id="281" r:id="rId12"/>
    <p:sldId id="261" r:id="rId13"/>
    <p:sldId id="258" r:id="rId14"/>
    <p:sldId id="260" r:id="rId15"/>
    <p:sldId id="273" r:id="rId16"/>
    <p:sldId id="272" r:id="rId17"/>
    <p:sldId id="262" r:id="rId18"/>
    <p:sldId id="270" r:id="rId19"/>
    <p:sldId id="271" r:id="rId20"/>
    <p:sldId id="283" r:id="rId21"/>
    <p:sldId id="267" r:id="rId22"/>
    <p:sldId id="266" r:id="rId23"/>
    <p:sldId id="286" r:id="rId24"/>
    <p:sldId id="287" r:id="rId25"/>
    <p:sldId id="288" r:id="rId26"/>
    <p:sldId id="27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1A0F56-BECF-4074-8461-4F83C7BDCCB0}"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62058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A0F56-BECF-4074-8461-4F83C7BDCCB0}"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289920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A0F56-BECF-4074-8461-4F83C7BDCCB0}"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3438208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A0F56-BECF-4074-8461-4F83C7BDCCB0}"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325397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A0F56-BECF-4074-8461-4F83C7BDCCB0}"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177695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1A0F56-BECF-4074-8461-4F83C7BDCCB0}"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225417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1A0F56-BECF-4074-8461-4F83C7BDCCB0}"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411139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1A0F56-BECF-4074-8461-4F83C7BDCCB0}"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426632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A0F56-BECF-4074-8461-4F83C7BDCCB0}"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20368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1A0F56-BECF-4074-8461-4F83C7BDCCB0}"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282838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1A0F56-BECF-4074-8461-4F83C7BDCCB0}"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FF671-7908-4CA1-BD8B-0E1965A9971A}" type="slidenum">
              <a:rPr lang="en-US" smtClean="0"/>
              <a:t>‹#›</a:t>
            </a:fld>
            <a:endParaRPr lang="en-US"/>
          </a:p>
        </p:txBody>
      </p:sp>
    </p:spTree>
    <p:extLst>
      <p:ext uri="{BB962C8B-B14F-4D97-AF65-F5344CB8AC3E}">
        <p14:creationId xmlns:p14="http://schemas.microsoft.com/office/powerpoint/2010/main" val="155106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A0F56-BECF-4074-8461-4F83C7BDCCB0}" type="datetimeFigureOut">
              <a:rPr lang="en-US" smtClean="0"/>
              <a:t>10/1/2018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FF671-7908-4CA1-BD8B-0E1965A9971A}" type="slidenum">
              <a:rPr lang="en-US" smtClean="0"/>
              <a:t>‹#›</a:t>
            </a:fld>
            <a:endParaRPr lang="en-US"/>
          </a:p>
        </p:txBody>
      </p:sp>
    </p:spTree>
    <p:extLst>
      <p:ext uri="{BB962C8B-B14F-4D97-AF65-F5344CB8AC3E}">
        <p14:creationId xmlns:p14="http://schemas.microsoft.com/office/powerpoint/2010/main" val="1831103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sos.mt.gov/"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leg.mt.gov/bills/mca/30/10/30-10-104.htm"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leg.mt.gov/bills/mca/30/10/30-10-209.htm" TargetMode="External"/><Relationship Id="rId5" Type="http://schemas.openxmlformats.org/officeDocument/2006/relationships/hyperlink" Target="http://leg.mt.gov/bills/mca/30/10/30-10-211.htm" TargetMode="External"/><Relationship Id="rId4" Type="http://schemas.openxmlformats.org/officeDocument/2006/relationships/hyperlink" Target="http://leg.mt.gov/bills/mca/30/10/30-10-105.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Montana State Auditor</a:t>
            </a: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038600" y="1676400"/>
            <a:ext cx="4648200" cy="4524315"/>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The Office of Montana State Auditor, Commissioner of Securities and Insurance, is a criminal justice agency. Our primary mission: to protect Montana’s consumers through insurance and securities regulation.  </a:t>
            </a:r>
          </a:p>
          <a:p>
            <a:endParaRPr lang="en-US" sz="2400" dirty="0">
              <a:solidFill>
                <a:schemeClr val="accent1">
                  <a:lumMod val="50000"/>
                </a:schemeClr>
              </a:solidFill>
              <a:latin typeface="Tw Cen MT" panose="020B0602020104020603" pitchFamily="34" charset="0"/>
            </a:endParaRPr>
          </a:p>
          <a:p>
            <a:r>
              <a:rPr lang="en-US" sz="2400" dirty="0">
                <a:solidFill>
                  <a:schemeClr val="accent1">
                    <a:lumMod val="50000"/>
                  </a:schemeClr>
                </a:solidFill>
                <a:latin typeface="Tw Cen MT" panose="020B0602020104020603" pitchFamily="34" charset="0"/>
              </a:rPr>
              <a:t>We are committed to ensuring  fairness, transparency, and access in the securities and insurance industries.</a:t>
            </a:r>
          </a:p>
          <a:p>
            <a:endParaRPr lang="en-US" sz="2400" dirty="0">
              <a:solidFill>
                <a:srgbClr val="386E98">
                  <a:lumMod val="50000"/>
                </a:srgbClr>
              </a:solidFill>
              <a:latin typeface="Tw Cen MT" panose="020B0602020104020603" pitchFamily="34" charset="0"/>
            </a:endParaRPr>
          </a:p>
        </p:txBody>
      </p:sp>
      <p:pic>
        <p:nvPicPr>
          <p:cNvPr id="7" name="Picture 6">
            <a:extLst>
              <a:ext uri="{FF2B5EF4-FFF2-40B4-BE49-F238E27FC236}">
                <a16:creationId xmlns:a16="http://schemas.microsoft.com/office/drawing/2014/main" id="{40B77C0B-0531-4AB5-B64A-89542943F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18841"/>
            <a:ext cx="3657600" cy="3256682"/>
          </a:xfrm>
          <a:prstGeom prst="rect">
            <a:avLst/>
          </a:prstGeom>
        </p:spPr>
      </p:pic>
    </p:spTree>
    <p:extLst>
      <p:ext uri="{BB962C8B-B14F-4D97-AF65-F5344CB8AC3E}">
        <p14:creationId xmlns:p14="http://schemas.microsoft.com/office/powerpoint/2010/main" val="21246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w Cen MT" panose="020B0602020104020603" pitchFamily="34" charset="0"/>
              </a:rPr>
              <a:t>What is “Full Disclosure?”</a:t>
            </a: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600200"/>
            <a:ext cx="8207087" cy="923330"/>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4C19876C-15D7-4A9A-85F3-98BFEFCE4921}"/>
              </a:ext>
            </a:extLst>
          </p:cNvPr>
          <p:cNvSpPr txBox="1"/>
          <p:nvPr/>
        </p:nvSpPr>
        <p:spPr>
          <a:xfrm>
            <a:off x="685800" y="1600200"/>
            <a:ext cx="7696200" cy="369331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What type of securities are being offered</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What type of business does the issuer conduct</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What are the risks associated with the issuer and the investment</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Who are the business’ officers and directors and what are their salaries</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How is the business capitalized</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How much money is being raised from investors</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How will the investment proceeds be spent</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And more…anything material…full disclosure protects everyone and is required by Montana law</a:t>
            </a:r>
          </a:p>
          <a:p>
            <a:pPr marL="342900" indent="-342900">
              <a:buFont typeface="Arial" panose="020B0604020202020204" pitchFamily="34" charset="0"/>
              <a:buChar char="•"/>
            </a:pPr>
            <a:endParaRPr lang="en-US" dirty="0">
              <a:solidFill>
                <a:schemeClr val="accent1">
                  <a:lumMod val="50000"/>
                </a:schemeClr>
              </a:solidFill>
              <a:latin typeface="Tw Cen MT" panose="020B0602020104020603" pitchFamily="34" charset="0"/>
            </a:endParaRPr>
          </a:p>
          <a:p>
            <a:r>
              <a:rPr lang="en-US" dirty="0">
                <a:solidFill>
                  <a:schemeClr val="accent1">
                    <a:lumMod val="50000"/>
                  </a:schemeClr>
                </a:solidFill>
                <a:latin typeface="Tw Cen MT" panose="020B0602020104020603" pitchFamily="34" charset="0"/>
              </a:rPr>
              <a:t>Disclosure is usually made through a prospectus or</a:t>
            </a:r>
          </a:p>
          <a:p>
            <a:r>
              <a:rPr lang="en-US" dirty="0">
                <a:solidFill>
                  <a:schemeClr val="accent1">
                    <a:lumMod val="50000"/>
                  </a:schemeClr>
                </a:solidFill>
                <a:latin typeface="Tw Cen MT" panose="020B0602020104020603" pitchFamily="34" charset="0"/>
              </a:rPr>
              <a:t>private placement memorandum</a:t>
            </a:r>
          </a:p>
          <a:p>
            <a:endParaRPr lang="en-US" dirty="0"/>
          </a:p>
        </p:txBody>
      </p:sp>
      <p:pic>
        <p:nvPicPr>
          <p:cNvPr id="8" name="Picture 7">
            <a:extLst>
              <a:ext uri="{FF2B5EF4-FFF2-40B4-BE49-F238E27FC236}">
                <a16:creationId xmlns:a16="http://schemas.microsoft.com/office/drawing/2014/main" id="{14BF812E-8BE2-4E34-A2ED-9BD25EED0A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75509"/>
            <a:ext cx="2152650" cy="2124075"/>
          </a:xfrm>
          <a:prstGeom prst="rect">
            <a:avLst/>
          </a:prstGeom>
        </p:spPr>
      </p:pic>
    </p:spTree>
    <p:extLst>
      <p:ext uri="{BB962C8B-B14F-4D97-AF65-F5344CB8AC3E}">
        <p14:creationId xmlns:p14="http://schemas.microsoft.com/office/powerpoint/2010/main" val="2604212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What is Crowdfunding?</a:t>
            </a:r>
            <a:endParaRPr lang="en-US" sz="5400" b="1" dirty="0">
              <a:latin typeface="Tw Cen MT" panose="020B0602020104020603" pitchFamily="34" charset="0"/>
            </a:endParaRPr>
          </a:p>
        </p:txBody>
      </p:sp>
      <p:sp>
        <p:nvSpPr>
          <p:cNvPr id="2" name="TextBox 1">
            <a:extLst>
              <a:ext uri="{FF2B5EF4-FFF2-40B4-BE49-F238E27FC236}">
                <a16:creationId xmlns:a16="http://schemas.microsoft.com/office/drawing/2014/main" id="{6FB8CC4D-2D97-4501-B4A0-784C9594ABFB}"/>
              </a:ext>
            </a:extLst>
          </p:cNvPr>
          <p:cNvSpPr txBox="1"/>
          <p:nvPr/>
        </p:nvSpPr>
        <p:spPr>
          <a:xfrm>
            <a:off x="1066800" y="1676400"/>
            <a:ext cx="7086600" cy="3693319"/>
          </a:xfrm>
          <a:prstGeom prst="rect">
            <a:avLst/>
          </a:prstGeom>
          <a:noFill/>
        </p:spPr>
        <p:txBody>
          <a:bodyPr wrap="square" rtlCol="0">
            <a:spAutoFit/>
          </a:bodyPr>
          <a:lstStyle/>
          <a:p>
            <a:pPr>
              <a:lnSpc>
                <a:spcPct val="90000"/>
              </a:lnSpc>
            </a:pPr>
            <a:r>
              <a:rPr lang="en-US" sz="2400" dirty="0">
                <a:solidFill>
                  <a:schemeClr val="accent1">
                    <a:lumMod val="50000"/>
                  </a:schemeClr>
                </a:solidFill>
                <a:latin typeface="Tw Cen MT" panose="020B0602020104020603" pitchFamily="34" charset="0"/>
              </a:rPr>
              <a:t>Crowdfunding is a </a:t>
            </a:r>
            <a:r>
              <a:rPr lang="en-US" sz="2400" b="1" dirty="0">
                <a:solidFill>
                  <a:schemeClr val="accent1">
                    <a:lumMod val="50000"/>
                  </a:schemeClr>
                </a:solidFill>
                <a:latin typeface="Tw Cen MT" panose="020B0602020104020603" pitchFamily="34" charset="0"/>
              </a:rPr>
              <a:t>money-raising strategy</a:t>
            </a:r>
            <a:r>
              <a:rPr lang="en-US" sz="2400" dirty="0">
                <a:solidFill>
                  <a:schemeClr val="accent1">
                    <a:lumMod val="50000"/>
                  </a:schemeClr>
                </a:solidFill>
                <a:latin typeface="Tw Cen MT" panose="020B0602020104020603" pitchFamily="34" charset="0"/>
              </a:rPr>
              <a:t> that began as a way for the public to </a:t>
            </a:r>
            <a:r>
              <a:rPr lang="en-US" sz="2400" b="1" u="sng" dirty="0">
                <a:solidFill>
                  <a:schemeClr val="accent1">
                    <a:lumMod val="50000"/>
                  </a:schemeClr>
                </a:solidFill>
                <a:latin typeface="Tw Cen MT" panose="020B0602020104020603" pitchFamily="34" charset="0"/>
              </a:rPr>
              <a:t>donate</a:t>
            </a:r>
            <a:r>
              <a:rPr lang="en-US" sz="2400" dirty="0">
                <a:solidFill>
                  <a:schemeClr val="accent1">
                    <a:lumMod val="50000"/>
                  </a:schemeClr>
                </a:solidFill>
                <a:latin typeface="Tw Cen MT" panose="020B0602020104020603" pitchFamily="34" charset="0"/>
              </a:rPr>
              <a:t> small amounts of money, often through social networking websites, to help artists, musicians, filmmakers and other creative people finance their projects.</a:t>
            </a:r>
            <a:br>
              <a:rPr lang="en-US" sz="2400" dirty="0">
                <a:solidFill>
                  <a:schemeClr val="accent1">
                    <a:lumMod val="50000"/>
                  </a:schemeClr>
                </a:solidFill>
                <a:latin typeface="Tw Cen MT" panose="020B0602020104020603" pitchFamily="34" charset="0"/>
              </a:rPr>
            </a:br>
            <a:endParaRPr lang="en-US" sz="2400" dirty="0">
              <a:solidFill>
                <a:schemeClr val="accent1">
                  <a:lumMod val="50000"/>
                </a:schemeClr>
              </a:solidFill>
              <a:latin typeface="Tw Cen MT" panose="020B0602020104020603" pitchFamily="34" charset="0"/>
            </a:endParaRPr>
          </a:p>
          <a:p>
            <a:pPr>
              <a:lnSpc>
                <a:spcPct val="90000"/>
              </a:lnSpc>
            </a:pPr>
            <a:r>
              <a:rPr lang="en-US" sz="2400" dirty="0">
                <a:solidFill>
                  <a:schemeClr val="accent1">
                    <a:lumMod val="50000"/>
                  </a:schemeClr>
                </a:solidFill>
                <a:latin typeface="Tw Cen MT" panose="020B0602020104020603" pitchFamily="34" charset="0"/>
              </a:rPr>
              <a:t>The concept </a:t>
            </a:r>
            <a:r>
              <a:rPr lang="en-US" sz="2400" b="1" u="sng" dirty="0">
                <a:solidFill>
                  <a:schemeClr val="accent1">
                    <a:lumMod val="50000"/>
                  </a:schemeClr>
                </a:solidFill>
                <a:latin typeface="Tw Cen MT" panose="020B0602020104020603" pitchFamily="34" charset="0"/>
              </a:rPr>
              <a:t>recently</a:t>
            </a:r>
            <a:r>
              <a:rPr lang="en-US" sz="2400" dirty="0">
                <a:solidFill>
                  <a:schemeClr val="accent1">
                    <a:lumMod val="50000"/>
                  </a:schemeClr>
                </a:solidFill>
                <a:latin typeface="Tw Cen MT" panose="020B0602020104020603" pitchFamily="34" charset="0"/>
              </a:rPr>
              <a:t> has been promoted as a way of assisting small businesses and start-ups looking for </a:t>
            </a:r>
            <a:r>
              <a:rPr lang="en-US" sz="2400" b="1" dirty="0">
                <a:solidFill>
                  <a:schemeClr val="accent1">
                    <a:lumMod val="50000"/>
                  </a:schemeClr>
                </a:solidFill>
                <a:latin typeface="Tw Cen MT" panose="020B0602020104020603" pitchFamily="34" charset="0"/>
              </a:rPr>
              <a:t>investment capital</a:t>
            </a:r>
            <a:r>
              <a:rPr lang="en-US" sz="2400" dirty="0">
                <a:solidFill>
                  <a:schemeClr val="accent1">
                    <a:lumMod val="50000"/>
                  </a:schemeClr>
                </a:solidFill>
                <a:latin typeface="Tw Cen MT" panose="020B0602020104020603" pitchFamily="34" charset="0"/>
              </a:rPr>
              <a:t> to help get their business ventures off the ground.  </a:t>
            </a:r>
          </a:p>
          <a:p>
            <a:endParaRPr lang="en-US" dirty="0"/>
          </a:p>
        </p:txBody>
      </p:sp>
      <p:pic>
        <p:nvPicPr>
          <p:cNvPr id="7" name="Picture 5" descr="MC910216363[1]">
            <a:extLst>
              <a:ext uri="{FF2B5EF4-FFF2-40B4-BE49-F238E27FC236}">
                <a16:creationId xmlns:a16="http://schemas.microsoft.com/office/drawing/2014/main" id="{A4681C77-40A5-4DD7-A215-BE8F6B785440}"/>
              </a:ext>
            </a:extLst>
          </p:cNvPr>
          <p:cNvPicPr>
            <a:picLocks noChangeAspect="1" noChangeArrowheads="1"/>
          </p:cNvPicPr>
          <p:nvPr/>
        </p:nvPicPr>
        <p:blipFill>
          <a:blip r:embed="rId3" cstate="print"/>
          <a:srcRect/>
          <a:stretch>
            <a:fillRect/>
          </a:stretch>
        </p:blipFill>
        <p:spPr bwMode="auto">
          <a:xfrm>
            <a:off x="4953000" y="4724400"/>
            <a:ext cx="4191000" cy="2369426"/>
          </a:xfrm>
          <a:prstGeom prst="rect">
            <a:avLst/>
          </a:prstGeom>
          <a:noFill/>
        </p:spPr>
      </p:pic>
    </p:spTree>
    <p:extLst>
      <p:ext uri="{BB962C8B-B14F-4D97-AF65-F5344CB8AC3E}">
        <p14:creationId xmlns:p14="http://schemas.microsoft.com/office/powerpoint/2010/main" val="419784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w Cen MT" panose="020B0602020104020603" pitchFamily="34" charset="0"/>
              </a:rPr>
              <a:t>Crowdfunding that is </a:t>
            </a:r>
          </a:p>
          <a:p>
            <a:pPr algn="ctr"/>
            <a:r>
              <a:rPr lang="en-US" sz="4000" dirty="0">
                <a:latin typeface="Tw Cen MT" panose="020B0602020104020603" pitchFamily="34" charset="0"/>
              </a:rPr>
              <a:t>NOT Subject to Securities Law.</a:t>
            </a:r>
            <a:endParaRPr lang="en-US" sz="4000" b="1" dirty="0">
              <a:latin typeface="Tw Cen MT" panose="020B0602020104020603" pitchFamily="34" charset="0"/>
            </a:endParaRPr>
          </a:p>
        </p:txBody>
      </p:sp>
      <p:sp>
        <p:nvSpPr>
          <p:cNvPr id="4" name="TextBox 3">
            <a:extLst>
              <a:ext uri="{FF2B5EF4-FFF2-40B4-BE49-F238E27FC236}">
                <a16:creationId xmlns:a16="http://schemas.microsoft.com/office/drawing/2014/main" id="{9BAA9AC9-6D48-4923-9158-34BAD98E8DB2}"/>
              </a:ext>
            </a:extLst>
          </p:cNvPr>
          <p:cNvSpPr txBox="1"/>
          <p:nvPr/>
        </p:nvSpPr>
        <p:spPr>
          <a:xfrm>
            <a:off x="838200" y="1752600"/>
            <a:ext cx="7391400" cy="3693319"/>
          </a:xfrm>
          <a:prstGeom prst="rect">
            <a:avLst/>
          </a:prstGeom>
          <a:noFill/>
        </p:spPr>
        <p:txBody>
          <a:bodyPr wrap="square" rtlCol="0">
            <a:spAutoFit/>
          </a:bodyPr>
          <a:lstStyle/>
          <a:p>
            <a:r>
              <a:rPr lang="en-US" sz="2400" b="1" dirty="0">
                <a:solidFill>
                  <a:schemeClr val="accent1">
                    <a:lumMod val="50000"/>
                  </a:schemeClr>
                </a:solidFill>
                <a:latin typeface="Tw Cen MT" panose="020B0602020104020603" pitchFamily="34" charset="0"/>
              </a:rPr>
              <a:t>Gifts</a:t>
            </a:r>
            <a:r>
              <a:rPr lang="en-US" sz="2400" dirty="0">
                <a:solidFill>
                  <a:schemeClr val="accent1">
                    <a:lumMod val="50000"/>
                  </a:schemeClr>
                </a:solidFill>
                <a:latin typeface="Tw Cen MT" panose="020B0602020104020603" pitchFamily="34" charset="0"/>
              </a:rPr>
              <a:t>: Wedding guests pay for a couples’ honeymoon.</a:t>
            </a:r>
            <a:endParaRPr lang="en-US" sz="2400" b="1" dirty="0">
              <a:solidFill>
                <a:schemeClr val="accent1">
                  <a:lumMod val="50000"/>
                </a:schemeClr>
              </a:solidFill>
              <a:latin typeface="Tw Cen MT" panose="020B0602020104020603" pitchFamily="34" charset="0"/>
            </a:endParaRPr>
          </a:p>
          <a:p>
            <a:endParaRPr lang="en-US" sz="2400" dirty="0">
              <a:solidFill>
                <a:schemeClr val="accent1">
                  <a:lumMod val="50000"/>
                </a:schemeClr>
              </a:solidFill>
              <a:latin typeface="Tw Cen MT" panose="020B0602020104020603" pitchFamily="34" charset="0"/>
            </a:endParaRPr>
          </a:p>
          <a:p>
            <a:r>
              <a:rPr lang="en-US" sz="2400" b="1" dirty="0">
                <a:solidFill>
                  <a:schemeClr val="accent1">
                    <a:lumMod val="50000"/>
                  </a:schemeClr>
                </a:solidFill>
                <a:latin typeface="Tw Cen MT" panose="020B0602020104020603" pitchFamily="34" charset="0"/>
              </a:rPr>
              <a:t>Charities &amp; non profits</a:t>
            </a:r>
            <a:r>
              <a:rPr lang="en-US" sz="2400" dirty="0">
                <a:solidFill>
                  <a:schemeClr val="accent1">
                    <a:lumMod val="50000"/>
                  </a:schemeClr>
                </a:solidFill>
                <a:latin typeface="Tw Cen MT" panose="020B0602020104020603" pitchFamily="34" charset="0"/>
              </a:rPr>
              <a:t>:  Money is given to promote the organization with no expectation of returns.</a:t>
            </a:r>
          </a:p>
          <a:p>
            <a:endParaRPr lang="en-US" sz="2400" dirty="0">
              <a:solidFill>
                <a:schemeClr val="accent1">
                  <a:lumMod val="50000"/>
                </a:schemeClr>
              </a:solidFill>
              <a:latin typeface="Tw Cen MT" panose="020B0602020104020603" pitchFamily="34" charset="0"/>
            </a:endParaRPr>
          </a:p>
          <a:p>
            <a:r>
              <a:rPr lang="en-US" sz="2400" b="1" dirty="0">
                <a:solidFill>
                  <a:schemeClr val="accent1">
                    <a:lumMod val="50000"/>
                  </a:schemeClr>
                </a:solidFill>
                <a:latin typeface="Tw Cen MT" panose="020B0602020104020603" pitchFamily="34" charset="0"/>
              </a:rPr>
              <a:t>Sales and donation </a:t>
            </a:r>
            <a:r>
              <a:rPr lang="en-US" sz="2400" dirty="0">
                <a:solidFill>
                  <a:schemeClr val="accent1">
                    <a:lumMod val="50000"/>
                  </a:schemeClr>
                </a:solidFill>
                <a:latin typeface="Tw Cen MT" panose="020B0602020104020603" pitchFamily="34" charset="0"/>
              </a:rPr>
              <a:t>based models: Startups pre-sell items they hope to produce or people donate to help a product or creative project become reality., </a:t>
            </a:r>
            <a:r>
              <a:rPr lang="en-US" sz="2400" dirty="0" err="1">
                <a:solidFill>
                  <a:schemeClr val="accent1">
                    <a:lumMod val="50000"/>
                  </a:schemeClr>
                </a:solidFill>
                <a:latin typeface="Tw Cen MT" panose="020B0602020104020603" pitchFamily="34" charset="0"/>
              </a:rPr>
              <a:t>IndiGogo</a:t>
            </a:r>
            <a:r>
              <a:rPr lang="en-US" sz="2400" dirty="0">
                <a:solidFill>
                  <a:schemeClr val="accent1">
                    <a:lumMod val="50000"/>
                  </a:schemeClr>
                </a:solidFill>
                <a:latin typeface="Tw Cen MT" panose="020B0602020104020603" pitchFamily="34" charset="0"/>
              </a:rPr>
              <a:t>, GoFundMe, Kickstarter etc.</a:t>
            </a:r>
          </a:p>
          <a:p>
            <a:endParaRPr lang="en-US" dirty="0"/>
          </a:p>
        </p:txBody>
      </p:sp>
    </p:spTree>
    <p:extLst>
      <p:ext uri="{BB962C8B-B14F-4D97-AF65-F5344CB8AC3E}">
        <p14:creationId xmlns:p14="http://schemas.microsoft.com/office/powerpoint/2010/main" val="408252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w Cen MT" panose="020B0602020104020603" pitchFamily="34" charset="0"/>
              </a:rPr>
              <a:t>Record $13 Million Raised on Kickstarter</a:t>
            </a:r>
          </a:p>
        </p:txBody>
      </p:sp>
      <p:sp>
        <p:nvSpPr>
          <p:cNvPr id="2" name="TextBox 1">
            <a:extLst>
              <a:ext uri="{FF2B5EF4-FFF2-40B4-BE49-F238E27FC236}">
                <a16:creationId xmlns:a16="http://schemas.microsoft.com/office/drawing/2014/main" id="{8A636738-165E-4159-A800-47BB3FF60D98}"/>
              </a:ext>
            </a:extLst>
          </p:cNvPr>
          <p:cNvSpPr txBox="1"/>
          <p:nvPr/>
        </p:nvSpPr>
        <p:spPr>
          <a:xfrm>
            <a:off x="479713" y="1524000"/>
            <a:ext cx="8130887" cy="615553"/>
          </a:xfrm>
          <a:prstGeom prst="rect">
            <a:avLst/>
          </a:prstGeom>
          <a:noFill/>
        </p:spPr>
        <p:txBody>
          <a:bodyPr wrap="square" rtlCol="0">
            <a:spAutoFit/>
          </a:bodyPr>
          <a:lstStyle/>
          <a:p>
            <a:r>
              <a:rPr lang="en-US" sz="1600" dirty="0">
                <a:solidFill>
                  <a:schemeClr val="accent1">
                    <a:lumMod val="50000"/>
                  </a:schemeClr>
                </a:solidFill>
              </a:rPr>
              <a:t> </a:t>
            </a:r>
          </a:p>
          <a:p>
            <a:endParaRPr lang="en-US" b="1" dirty="0">
              <a:solidFill>
                <a:schemeClr val="accent1">
                  <a:lumMod val="75000"/>
                </a:schemeClr>
              </a:solidFill>
            </a:endParaRPr>
          </a:p>
        </p:txBody>
      </p:sp>
      <p:pic>
        <p:nvPicPr>
          <p:cNvPr id="7" name="Picture 2" descr="C:\Users\cy2467\AppData\Local\Microsoft\Windows\Temporary Internet Files\Content.Outlook\O7ODV76M\Untitled (3).png">
            <a:extLst>
              <a:ext uri="{FF2B5EF4-FFF2-40B4-BE49-F238E27FC236}">
                <a16:creationId xmlns:a16="http://schemas.microsoft.com/office/drawing/2014/main" id="{06288EC3-F960-4DA5-80EB-5E4646DF9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86786"/>
            <a:ext cx="6583934" cy="379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2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Equity Crowdfunding</a:t>
            </a:r>
            <a:endParaRPr lang="en-US" sz="5400" b="1" dirty="0">
              <a:latin typeface="Tw Cen MT" panose="020B0602020104020603" pitchFamily="34" charset="0"/>
            </a:endParaRPr>
          </a:p>
        </p:txBody>
      </p:sp>
      <p:sp>
        <p:nvSpPr>
          <p:cNvPr id="7" name="TextBox 6">
            <a:extLst>
              <a:ext uri="{FF2B5EF4-FFF2-40B4-BE49-F238E27FC236}">
                <a16:creationId xmlns:a16="http://schemas.microsoft.com/office/drawing/2014/main" id="{F921BBB3-05D7-43F0-B8A2-34193616AC2D}"/>
              </a:ext>
            </a:extLst>
          </p:cNvPr>
          <p:cNvSpPr txBox="1"/>
          <p:nvPr/>
        </p:nvSpPr>
        <p:spPr>
          <a:xfrm>
            <a:off x="838200" y="1676400"/>
            <a:ext cx="7543800" cy="3447098"/>
          </a:xfrm>
          <a:prstGeom prst="rect">
            <a:avLst/>
          </a:prstGeom>
          <a:noFill/>
        </p:spPr>
        <p:txBody>
          <a:bodyPr wrap="square" rtlCol="0">
            <a:spAutoFit/>
          </a:bodyPr>
          <a:lstStyle/>
          <a:p>
            <a:r>
              <a:rPr lang="en-US" sz="2000" dirty="0">
                <a:solidFill>
                  <a:schemeClr val="accent1">
                    <a:lumMod val="50000"/>
                  </a:schemeClr>
                </a:solidFill>
                <a:latin typeface="Tw Cen MT" panose="020B0602020104020603" pitchFamily="34" charset="0"/>
              </a:rPr>
              <a:t>Federal JOBS Act of 2011 required SEC to write rules.  The SEC has adopted a crowdfunding exemption, but many businesses find it cumbersome and costly.</a:t>
            </a:r>
          </a:p>
          <a:p>
            <a:endParaRPr lang="en-US" sz="2000" dirty="0">
              <a:solidFill>
                <a:schemeClr val="accent1">
                  <a:lumMod val="50000"/>
                </a:schemeClr>
              </a:solidFill>
              <a:latin typeface="Tw Cen MT" panose="020B0602020104020603" pitchFamily="34" charset="0"/>
            </a:endParaRPr>
          </a:p>
          <a:p>
            <a:r>
              <a:rPr lang="en-US" sz="2000" dirty="0">
                <a:solidFill>
                  <a:schemeClr val="accent1">
                    <a:lumMod val="50000"/>
                  </a:schemeClr>
                </a:solidFill>
                <a:latin typeface="Tw Cen MT" panose="020B0602020104020603" pitchFamily="34" charset="0"/>
              </a:rPr>
              <a:t>On July 1, 2015 Montana businesses could begin conducting debt/equity crowdfunding within Montana, joining 25 other states.  There are now 37 states with a crowdfunding exemption.</a:t>
            </a:r>
          </a:p>
          <a:p>
            <a:endParaRPr lang="en-US" sz="2000" dirty="0">
              <a:solidFill>
                <a:schemeClr val="accent1">
                  <a:lumMod val="50000"/>
                </a:schemeClr>
              </a:solidFill>
              <a:latin typeface="Tw Cen MT" panose="020B0602020104020603" pitchFamily="34" charset="0"/>
            </a:endParaRPr>
          </a:p>
          <a:p>
            <a:r>
              <a:rPr lang="en-US" sz="2000" b="1" dirty="0">
                <a:solidFill>
                  <a:schemeClr val="accent1">
                    <a:lumMod val="50000"/>
                  </a:schemeClr>
                </a:solidFill>
                <a:latin typeface="Tw Cen MT" panose="020B0602020104020603" pitchFamily="34" charset="0"/>
              </a:rPr>
              <a:t>Investment</a:t>
            </a:r>
            <a:r>
              <a:rPr lang="en-US" sz="2000" b="1" i="1" dirty="0">
                <a:solidFill>
                  <a:schemeClr val="accent1">
                    <a:lumMod val="50000"/>
                  </a:schemeClr>
                </a:solidFill>
                <a:latin typeface="Tw Cen MT" panose="020B0602020104020603" pitchFamily="34" charset="0"/>
              </a:rPr>
              <a:t> </a:t>
            </a:r>
            <a:r>
              <a:rPr lang="en-US" sz="2000" dirty="0">
                <a:solidFill>
                  <a:schemeClr val="accent1">
                    <a:lumMod val="50000"/>
                  </a:schemeClr>
                </a:solidFill>
                <a:latin typeface="Tw Cen MT" panose="020B0602020104020603" pitchFamily="34" charset="0"/>
              </a:rPr>
              <a:t>based on-line models: </a:t>
            </a:r>
            <a:r>
              <a:rPr lang="en-US" sz="2000" dirty="0" err="1">
                <a:solidFill>
                  <a:schemeClr val="accent1">
                    <a:lumMod val="50000"/>
                  </a:schemeClr>
                </a:solidFill>
                <a:latin typeface="Tw Cen MT" panose="020B0602020104020603" pitchFamily="34" charset="0"/>
              </a:rPr>
              <a:t>AngelList</a:t>
            </a:r>
            <a:r>
              <a:rPr lang="en-US" sz="2000" dirty="0">
                <a:solidFill>
                  <a:schemeClr val="accent1">
                    <a:lumMod val="50000"/>
                  </a:schemeClr>
                </a:solidFill>
                <a:latin typeface="Tw Cen MT" panose="020B0602020104020603" pitchFamily="34" charset="0"/>
              </a:rPr>
              <a:t>, </a:t>
            </a:r>
            <a:r>
              <a:rPr lang="en-US" sz="2000" dirty="0" err="1">
                <a:solidFill>
                  <a:schemeClr val="accent1">
                    <a:lumMod val="50000"/>
                  </a:schemeClr>
                </a:solidFill>
                <a:latin typeface="Tw Cen MT" panose="020B0602020104020603" pitchFamily="34" charset="0"/>
              </a:rPr>
              <a:t>WeFunder</a:t>
            </a:r>
            <a:r>
              <a:rPr lang="en-US" sz="2000" dirty="0">
                <a:solidFill>
                  <a:schemeClr val="accent1">
                    <a:lumMod val="50000"/>
                  </a:schemeClr>
                </a:solidFill>
                <a:latin typeface="Tw Cen MT" panose="020B0602020104020603" pitchFamily="34" charset="0"/>
              </a:rPr>
              <a:t>, issuer’s own website; etc. (currently only available to accredited investors)</a:t>
            </a:r>
          </a:p>
          <a:p>
            <a:endParaRPr lang="en-US" dirty="0"/>
          </a:p>
        </p:txBody>
      </p:sp>
      <p:pic>
        <p:nvPicPr>
          <p:cNvPr id="9" name="Picture 8">
            <a:extLst>
              <a:ext uri="{FF2B5EF4-FFF2-40B4-BE49-F238E27FC236}">
                <a16:creationId xmlns:a16="http://schemas.microsoft.com/office/drawing/2014/main" id="{B4B4707F-9ACA-48D1-ADCB-C3F9F8274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800600"/>
            <a:ext cx="3162300" cy="1789698"/>
          </a:xfrm>
          <a:prstGeom prst="rect">
            <a:avLst/>
          </a:prstGeom>
        </p:spPr>
      </p:pic>
    </p:spTree>
    <p:extLst>
      <p:ext uri="{BB962C8B-B14F-4D97-AF65-F5344CB8AC3E}">
        <p14:creationId xmlns:p14="http://schemas.microsoft.com/office/powerpoint/2010/main" val="2531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Crowdfunding in Montana</a:t>
            </a:r>
            <a:endParaRPr lang="en-US" sz="54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3046988"/>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There is a 5 page application form on the CSI web site which must be completed and submitted with a $50  filing fee 10 days prior to any solicitation for money </a:t>
            </a:r>
            <a:r>
              <a:rPr lang="en-US" sz="2400" b="1" dirty="0">
                <a:solidFill>
                  <a:schemeClr val="accent1">
                    <a:lumMod val="50000"/>
                  </a:schemeClr>
                </a:solidFill>
                <a:latin typeface="Tw Cen MT" panose="020B0602020104020603" pitchFamily="34" charset="0"/>
              </a:rPr>
              <a:t>OR</a:t>
            </a:r>
            <a:r>
              <a:rPr lang="en-US" sz="2400" dirty="0">
                <a:solidFill>
                  <a:schemeClr val="accent1">
                    <a:lumMod val="50000"/>
                  </a:schemeClr>
                </a:solidFill>
                <a:latin typeface="Tw Cen MT" panose="020B0602020104020603" pitchFamily="34" charset="0"/>
              </a:rPr>
              <a:t> 15 days after the first unsolicited sale of the security.</a:t>
            </a:r>
          </a:p>
          <a:p>
            <a:endParaRPr lang="en-US" sz="2400" dirty="0">
              <a:solidFill>
                <a:schemeClr val="accent1">
                  <a:lumMod val="50000"/>
                </a:schemeClr>
              </a:solidFill>
              <a:latin typeface="Tw Cen MT" panose="020B0602020104020603" pitchFamily="34" charset="0"/>
            </a:endParaRPr>
          </a:p>
          <a:p>
            <a:r>
              <a:rPr lang="en-US" sz="2400" dirty="0">
                <a:solidFill>
                  <a:schemeClr val="accent1">
                    <a:lumMod val="50000"/>
                  </a:schemeClr>
                </a:solidFill>
                <a:latin typeface="Tw Cen MT" panose="020B0602020104020603" pitchFamily="34" charset="0"/>
              </a:rPr>
              <a:t>The CSI website has a disclosure template that issuers can complete and fill out.  It covers the key topics issuers need to provide information about to prospective investors.</a:t>
            </a:r>
          </a:p>
        </p:txBody>
      </p:sp>
      <p:pic>
        <p:nvPicPr>
          <p:cNvPr id="7" name="Picture 6">
            <a:extLst>
              <a:ext uri="{FF2B5EF4-FFF2-40B4-BE49-F238E27FC236}">
                <a16:creationId xmlns:a16="http://schemas.microsoft.com/office/drawing/2014/main" id="{A05485BD-498C-4B42-B8CB-A99F5CD4C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5133349"/>
            <a:ext cx="3276600" cy="1448811"/>
          </a:xfrm>
          <a:prstGeom prst="rect">
            <a:avLst/>
          </a:prstGeom>
        </p:spPr>
      </p:pic>
    </p:spTree>
    <p:extLst>
      <p:ext uri="{BB962C8B-B14F-4D97-AF65-F5344CB8AC3E}">
        <p14:creationId xmlns:p14="http://schemas.microsoft.com/office/powerpoint/2010/main" val="1044220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w Cen MT" panose="020B0602020104020603" pitchFamily="34" charset="0"/>
              </a:rPr>
              <a:t>Requirements of the Crowdfunding Law </a:t>
            </a:r>
          </a:p>
          <a:p>
            <a:pPr algn="ctr"/>
            <a:r>
              <a:rPr lang="en-US" sz="4000" dirty="0">
                <a:latin typeface="Tw Cen MT" panose="020B0602020104020603" pitchFamily="34" charset="0"/>
              </a:rPr>
              <a:t>§ 30-10-105(22):</a:t>
            </a:r>
            <a:endParaRPr lang="en-US" sz="40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923330"/>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F0AC5E3D-270B-42AA-9FA1-B9C00FB44DB0}"/>
              </a:ext>
            </a:extLst>
          </p:cNvPr>
          <p:cNvSpPr txBox="1"/>
          <p:nvPr/>
        </p:nvSpPr>
        <p:spPr>
          <a:xfrm>
            <a:off x="838200" y="1752600"/>
            <a:ext cx="7467600"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50000"/>
                  </a:schemeClr>
                </a:solidFill>
                <a:latin typeface="Tw Cen MT" panose="020B0602020104020603" pitchFamily="34" charset="0"/>
              </a:rPr>
              <a:t>The issuer (seller) can raise $1 million from Montana investors in any 12 month period.</a:t>
            </a:r>
          </a:p>
          <a:p>
            <a:endParaRPr lang="en-US" dirty="0">
              <a:solidFill>
                <a:schemeClr val="accent1">
                  <a:lumMod val="50000"/>
                </a:schemeClr>
              </a:solidFill>
              <a:latin typeface="Tw Cen MT" panose="020B0602020104020603" pitchFamily="34" charset="0"/>
            </a:endParaRPr>
          </a:p>
          <a:p>
            <a:pPr marL="285750" indent="-285750">
              <a:buFont typeface="Arial" panose="020B0604020202020204" pitchFamily="34" charset="0"/>
              <a:buChar char="•"/>
            </a:pPr>
            <a:r>
              <a:rPr lang="en-US" dirty="0">
                <a:solidFill>
                  <a:schemeClr val="accent1">
                    <a:lumMod val="50000"/>
                  </a:schemeClr>
                </a:solidFill>
                <a:latin typeface="Tw Cen MT" panose="020B0602020104020603" pitchFamily="34" charset="0"/>
              </a:rPr>
              <a:t>Investors can invest up to $10,000 in the offering.</a:t>
            </a:r>
          </a:p>
          <a:p>
            <a:endParaRPr lang="en-US" dirty="0">
              <a:solidFill>
                <a:schemeClr val="accent1">
                  <a:lumMod val="50000"/>
                </a:schemeClr>
              </a:solidFill>
              <a:latin typeface="Tw Cen MT" panose="020B0602020104020603" pitchFamily="34" charset="0"/>
            </a:endParaRPr>
          </a:p>
          <a:p>
            <a:pPr marL="285750" indent="-285750">
              <a:buFont typeface="Arial" panose="020B0604020202020204" pitchFamily="34" charset="0"/>
              <a:buChar char="•"/>
            </a:pPr>
            <a:r>
              <a:rPr lang="en-US" dirty="0">
                <a:solidFill>
                  <a:schemeClr val="accent1">
                    <a:lumMod val="50000"/>
                  </a:schemeClr>
                </a:solidFill>
                <a:latin typeface="Tw Cen MT" panose="020B0602020104020603" pitchFamily="34" charset="0"/>
              </a:rPr>
              <a:t>Accredited investors can invest an unlimited amount in the offering.</a:t>
            </a:r>
          </a:p>
          <a:p>
            <a:endParaRPr lang="en-US" dirty="0">
              <a:solidFill>
                <a:schemeClr val="accent1">
                  <a:lumMod val="50000"/>
                </a:schemeClr>
              </a:solidFill>
              <a:latin typeface="Tw Cen MT" panose="020B0602020104020603" pitchFamily="34" charset="0"/>
            </a:endParaRPr>
          </a:p>
          <a:p>
            <a:pPr marL="285750" indent="-285750">
              <a:buFont typeface="Arial" panose="020B0604020202020204" pitchFamily="34" charset="0"/>
              <a:buChar char="•"/>
            </a:pPr>
            <a:r>
              <a:rPr lang="en-US" dirty="0">
                <a:solidFill>
                  <a:schemeClr val="accent1">
                    <a:lumMod val="50000"/>
                  </a:schemeClr>
                </a:solidFill>
                <a:latin typeface="Tw Cen MT" panose="020B0602020104020603" pitchFamily="34" charset="0"/>
              </a:rPr>
              <a:t>The issuer must be a Montana business.</a:t>
            </a:r>
          </a:p>
          <a:p>
            <a:endParaRPr lang="en-US" dirty="0">
              <a:solidFill>
                <a:schemeClr val="accent1">
                  <a:lumMod val="50000"/>
                </a:schemeClr>
              </a:solidFill>
              <a:latin typeface="Tw Cen MT" panose="020B0602020104020603" pitchFamily="34" charset="0"/>
            </a:endParaRPr>
          </a:p>
          <a:p>
            <a:pPr marL="285750" indent="-285750">
              <a:buFont typeface="Arial" panose="020B0604020202020204" pitchFamily="34" charset="0"/>
              <a:buChar char="•"/>
            </a:pPr>
            <a:r>
              <a:rPr lang="en-US" dirty="0">
                <a:solidFill>
                  <a:schemeClr val="accent1">
                    <a:lumMod val="50000"/>
                  </a:schemeClr>
                </a:solidFill>
                <a:latin typeface="Tw Cen MT" panose="020B0602020104020603" pitchFamily="34" charset="0"/>
              </a:rPr>
              <a:t>The issuer must comply with all state laws, including proper registration for its company with the Montana Secretary of State  </a:t>
            </a:r>
            <a:r>
              <a:rPr lang="en-US" dirty="0">
                <a:solidFill>
                  <a:schemeClr val="accent1">
                    <a:lumMod val="50000"/>
                  </a:schemeClr>
                </a:solidFill>
                <a:latin typeface="Tw Cen MT" panose="020B0602020104020603" pitchFamily="34" charset="0"/>
                <a:hlinkClick r:id="rId3"/>
              </a:rPr>
              <a:t>www.sos.mt.gov</a:t>
            </a:r>
            <a:endParaRPr lang="en-US" dirty="0">
              <a:solidFill>
                <a:schemeClr val="accent1">
                  <a:lumMod val="50000"/>
                </a:schemeClr>
              </a:solidFill>
              <a:latin typeface="Tw Cen MT" panose="020B0602020104020603" pitchFamily="34" charset="0"/>
            </a:endParaRPr>
          </a:p>
          <a:p>
            <a:endParaRPr lang="en-US" dirty="0"/>
          </a:p>
        </p:txBody>
      </p:sp>
      <p:pic>
        <p:nvPicPr>
          <p:cNvPr id="7" name="Picture 6">
            <a:extLst>
              <a:ext uri="{FF2B5EF4-FFF2-40B4-BE49-F238E27FC236}">
                <a16:creationId xmlns:a16="http://schemas.microsoft.com/office/drawing/2014/main" id="{296F6E16-F60D-4573-937F-A4E6CE1806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5166503"/>
            <a:ext cx="2847975" cy="1333500"/>
          </a:xfrm>
          <a:prstGeom prst="rect">
            <a:avLst/>
          </a:prstGeom>
        </p:spPr>
      </p:pic>
    </p:spTree>
    <p:extLst>
      <p:ext uri="{BB962C8B-B14F-4D97-AF65-F5344CB8AC3E}">
        <p14:creationId xmlns:p14="http://schemas.microsoft.com/office/powerpoint/2010/main" val="2670568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w Cen MT" panose="020B0602020104020603" pitchFamily="34" charset="0"/>
              </a:rPr>
              <a:t>What is an Accredited Investor?</a:t>
            </a:r>
            <a:endParaRPr lang="en-US" sz="48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923330"/>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1D21D17C-0B2E-404C-BE5E-92D8F9898120}"/>
              </a:ext>
            </a:extLst>
          </p:cNvPr>
          <p:cNvSpPr txBox="1"/>
          <p:nvPr/>
        </p:nvSpPr>
        <p:spPr>
          <a:xfrm>
            <a:off x="685800" y="1676400"/>
            <a:ext cx="7696200" cy="3323987"/>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Net worth exceeds $1,000,000  (excluding the value of the primary residence) OR</a:t>
            </a:r>
          </a:p>
          <a:p>
            <a:endParaRPr lang="en-US" sz="2400" dirty="0">
              <a:solidFill>
                <a:schemeClr val="accent1">
                  <a:lumMod val="50000"/>
                </a:schemeClr>
              </a:solidFill>
              <a:latin typeface="Tw Cen MT" panose="020B0602020104020603" pitchFamily="34" charset="0"/>
            </a:endParaRPr>
          </a:p>
          <a:p>
            <a:r>
              <a:rPr lang="en-US" sz="2400" dirty="0">
                <a:solidFill>
                  <a:schemeClr val="accent1">
                    <a:lumMod val="50000"/>
                  </a:schemeClr>
                </a:solidFill>
                <a:latin typeface="Tw Cen MT" panose="020B0602020104020603" pitchFamily="34" charset="0"/>
              </a:rPr>
              <a:t>Annual income exceeds $200,000 (or $300,000 jointly with a spouse) OR 	</a:t>
            </a:r>
          </a:p>
          <a:p>
            <a:r>
              <a:rPr lang="en-US" sz="2400" dirty="0">
                <a:solidFill>
                  <a:schemeClr val="accent1">
                    <a:lumMod val="50000"/>
                  </a:schemeClr>
                </a:solidFill>
                <a:latin typeface="Tw Cen MT" panose="020B0602020104020603" pitchFamily="34" charset="0"/>
              </a:rPr>
              <a:t>					                                                                                                 </a:t>
            </a:r>
          </a:p>
          <a:p>
            <a:r>
              <a:rPr lang="en-US" sz="2400" dirty="0">
                <a:solidFill>
                  <a:schemeClr val="accent1">
                    <a:lumMod val="50000"/>
                  </a:schemeClr>
                </a:solidFill>
                <a:latin typeface="Tw Cen MT" panose="020B0602020104020603" pitchFamily="34" charset="0"/>
              </a:rPr>
              <a:t>An entity such as a bank, insurance company, corporation or trust with assets in excess of $5,000,000</a:t>
            </a:r>
          </a:p>
          <a:p>
            <a:endParaRPr lang="en-US" dirty="0"/>
          </a:p>
        </p:txBody>
      </p:sp>
      <p:pic>
        <p:nvPicPr>
          <p:cNvPr id="8" name="Picture 7">
            <a:extLst>
              <a:ext uri="{FF2B5EF4-FFF2-40B4-BE49-F238E27FC236}">
                <a16:creationId xmlns:a16="http://schemas.microsoft.com/office/drawing/2014/main" id="{0B50BD61-5DAC-4862-9046-FE7DB5D7C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50" y="4549560"/>
            <a:ext cx="1562100" cy="1789331"/>
          </a:xfrm>
          <a:prstGeom prst="rect">
            <a:avLst/>
          </a:prstGeom>
        </p:spPr>
      </p:pic>
    </p:spTree>
    <p:extLst>
      <p:ext uri="{BB962C8B-B14F-4D97-AF65-F5344CB8AC3E}">
        <p14:creationId xmlns:p14="http://schemas.microsoft.com/office/powerpoint/2010/main" val="307162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Tw Cen MT" panose="020B0602020104020603" pitchFamily="34" charset="0"/>
              </a:rPr>
              <a:t>Crowdfunding Requirements Continued:</a:t>
            </a:r>
            <a:endParaRPr lang="en-US" sz="44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95662" y="1548348"/>
            <a:ext cx="8207087" cy="3785652"/>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Money raised from investors must be deposited into a Montana accredited bank and used only for the purpose(s) stated to investors.</a:t>
            </a:r>
          </a:p>
          <a:p>
            <a:endParaRPr lang="en-US" sz="2400" dirty="0">
              <a:solidFill>
                <a:schemeClr val="accent1">
                  <a:lumMod val="50000"/>
                </a:schemeClr>
              </a:solidFill>
              <a:latin typeface="Tw Cen MT" panose="020B0602020104020603" pitchFamily="34" charset="0"/>
            </a:endParaRPr>
          </a:p>
          <a:p>
            <a:r>
              <a:rPr lang="en-US" sz="2400" dirty="0">
                <a:solidFill>
                  <a:schemeClr val="accent1">
                    <a:lumMod val="50000"/>
                  </a:schemeClr>
                </a:solidFill>
                <a:latin typeface="Tw Cen MT" panose="020B0602020104020603" pitchFamily="34" charset="0"/>
              </a:rPr>
              <a:t>People must invest for “investment purposes” which means they intend to hold the investment for at least 2 years versus speculative intentions.</a:t>
            </a:r>
          </a:p>
          <a:p>
            <a:endParaRPr lang="en-US" sz="2400" dirty="0">
              <a:solidFill>
                <a:schemeClr val="accent1">
                  <a:lumMod val="50000"/>
                </a:schemeClr>
              </a:solidFill>
              <a:latin typeface="Tw Cen MT" panose="020B0602020104020603" pitchFamily="34" charset="0"/>
            </a:endParaRPr>
          </a:p>
          <a:p>
            <a:r>
              <a:rPr lang="en-US" sz="2400" dirty="0">
                <a:solidFill>
                  <a:schemeClr val="accent1">
                    <a:lumMod val="50000"/>
                  </a:schemeClr>
                </a:solidFill>
                <a:latin typeface="Tw Cen MT" panose="020B0602020104020603" pitchFamily="34" charset="0"/>
              </a:rPr>
              <a:t>No commission is paid to issuer unless the issuer uses a registered broker-dealer to sell the investment.</a:t>
            </a:r>
          </a:p>
        </p:txBody>
      </p:sp>
      <p:pic>
        <p:nvPicPr>
          <p:cNvPr id="7" name="Picture 6">
            <a:extLst>
              <a:ext uri="{FF2B5EF4-FFF2-40B4-BE49-F238E27FC236}">
                <a16:creationId xmlns:a16="http://schemas.microsoft.com/office/drawing/2014/main" id="{C999C78A-C68F-4817-BDBA-756B7DA19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5166503"/>
            <a:ext cx="2847975" cy="1333500"/>
          </a:xfrm>
          <a:prstGeom prst="rect">
            <a:avLst/>
          </a:prstGeom>
        </p:spPr>
      </p:pic>
    </p:spTree>
    <p:extLst>
      <p:ext uri="{BB962C8B-B14F-4D97-AF65-F5344CB8AC3E}">
        <p14:creationId xmlns:p14="http://schemas.microsoft.com/office/powerpoint/2010/main" val="891610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w Cen MT" panose="020B0602020104020603" pitchFamily="34" charset="0"/>
              </a:rPr>
              <a:t>Examples of Crowdfunding in Montana</a:t>
            </a:r>
            <a:endParaRPr lang="en-US" sz="40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454556"/>
            <a:ext cx="8207087" cy="3908762"/>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Distillery</a:t>
            </a:r>
          </a:p>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Manufacturers (purses, guns, software, fly &amp; bee traps)</a:t>
            </a:r>
          </a:p>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Internet company</a:t>
            </a:r>
          </a:p>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Real estate receivables company</a:t>
            </a:r>
          </a:p>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Radio station</a:t>
            </a:r>
          </a:p>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Entomophagy Venture</a:t>
            </a:r>
          </a:p>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A movie production</a:t>
            </a:r>
          </a:p>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Agricultural drone company</a:t>
            </a:r>
          </a:p>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Purse manufacturer</a:t>
            </a:r>
          </a:p>
          <a:p>
            <a:pPr marL="457200" indent="-457200">
              <a:buFont typeface="Wingdings" panose="05000000000000000000" pitchFamily="2" charset="2"/>
              <a:buChar char="§"/>
            </a:pPr>
            <a:r>
              <a:rPr lang="en-US" sz="2000" dirty="0">
                <a:solidFill>
                  <a:schemeClr val="accent1">
                    <a:lumMod val="50000"/>
                  </a:schemeClr>
                </a:solidFill>
                <a:latin typeface="Tw Cen MT" panose="020B0602020104020603" pitchFamily="34" charset="0"/>
              </a:rPr>
              <a:t>Microbrewery</a:t>
            </a:r>
          </a:p>
          <a:p>
            <a:endParaRPr lang="en-US" sz="2000" dirty="0">
              <a:solidFill>
                <a:schemeClr val="accent1">
                  <a:lumMod val="50000"/>
                </a:schemeClr>
              </a:solidFill>
              <a:latin typeface="Tw Cen MT" panose="020B0602020104020603" pitchFamily="34" charset="0"/>
            </a:endParaRPr>
          </a:p>
          <a:p>
            <a:pPr marL="457200" indent="-457200">
              <a:buFont typeface="Wingdings" panose="05000000000000000000" pitchFamily="2" charset="2"/>
              <a:buChar char="§"/>
            </a:pPr>
            <a:endParaRPr lang="en-US" sz="2800" dirty="0">
              <a:solidFill>
                <a:schemeClr val="accent1">
                  <a:lumMod val="50000"/>
                </a:schemeClr>
              </a:solidFill>
              <a:latin typeface="Tw Cen MT" panose="020B0602020104020603" pitchFamily="34" charset="0"/>
            </a:endParaRPr>
          </a:p>
        </p:txBody>
      </p:sp>
      <p:pic>
        <p:nvPicPr>
          <p:cNvPr id="7" name="Picture 6">
            <a:extLst>
              <a:ext uri="{FF2B5EF4-FFF2-40B4-BE49-F238E27FC236}">
                <a16:creationId xmlns:a16="http://schemas.microsoft.com/office/drawing/2014/main" id="{1BFDCE53-8F6D-4ACB-B32C-1F4AFF3A4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805600"/>
            <a:ext cx="2847975" cy="1333500"/>
          </a:xfrm>
          <a:prstGeom prst="rect">
            <a:avLst/>
          </a:prstGeom>
        </p:spPr>
      </p:pic>
    </p:spTree>
    <p:extLst>
      <p:ext uri="{BB962C8B-B14F-4D97-AF65-F5344CB8AC3E}">
        <p14:creationId xmlns:p14="http://schemas.microsoft.com/office/powerpoint/2010/main" val="311176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Securities Regulation</a:t>
            </a:r>
            <a:endParaRPr lang="en-US" sz="3600" dirty="0">
              <a:latin typeface="Tw Cen MT" panose="020B0602020104020603" pitchFamily="34" charset="0"/>
            </a:endParaRPr>
          </a:p>
        </p:txBody>
      </p:sp>
      <p:sp>
        <p:nvSpPr>
          <p:cNvPr id="3" name="TextBox 2">
            <a:extLst>
              <a:ext uri="{FF2B5EF4-FFF2-40B4-BE49-F238E27FC236}">
                <a16:creationId xmlns:a16="http://schemas.microsoft.com/office/drawing/2014/main" id="{12D80B88-0FFA-4E4B-9763-EE271F279C73}"/>
              </a:ext>
            </a:extLst>
          </p:cNvPr>
          <p:cNvSpPr txBox="1"/>
          <p:nvPr/>
        </p:nvSpPr>
        <p:spPr>
          <a:xfrm>
            <a:off x="914400" y="1752600"/>
            <a:ext cx="7315200" cy="3693319"/>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The Securities Act of Montana charges Commissioner Rosendale and the CSI staff with the following three tasks in regards to securities regulation:</a:t>
            </a:r>
          </a:p>
          <a:p>
            <a:endParaRPr lang="en-US" sz="2400" dirty="0">
              <a:solidFill>
                <a:schemeClr val="accent1">
                  <a:lumMod val="50000"/>
                </a:schemeClr>
              </a:solidFill>
              <a:latin typeface="Tw Cen MT" panose="020B0602020104020603" pitchFamily="34" charset="0"/>
            </a:endParaRPr>
          </a:p>
          <a:p>
            <a:pPr marL="457200" indent="-457200">
              <a:buAutoNum type="arabicParenR"/>
            </a:pPr>
            <a:r>
              <a:rPr lang="en-US" sz="2400" dirty="0">
                <a:solidFill>
                  <a:schemeClr val="accent1">
                    <a:lumMod val="50000"/>
                  </a:schemeClr>
                </a:solidFill>
                <a:latin typeface="Tw Cen MT" panose="020B0602020104020603" pitchFamily="34" charset="0"/>
              </a:rPr>
              <a:t>Protect the investor, persons engaged in securities transactions, and the public interest</a:t>
            </a:r>
          </a:p>
          <a:p>
            <a:pPr marL="457200" indent="-457200">
              <a:buAutoNum type="arabicParenR"/>
            </a:pPr>
            <a:r>
              <a:rPr lang="en-US" sz="2400" dirty="0">
                <a:solidFill>
                  <a:schemeClr val="accent1">
                    <a:lumMod val="50000"/>
                  </a:schemeClr>
                </a:solidFill>
                <a:latin typeface="Tw Cen MT" panose="020B0602020104020603" pitchFamily="34" charset="0"/>
              </a:rPr>
              <a:t>Promote uniformity among the states; and</a:t>
            </a:r>
          </a:p>
          <a:p>
            <a:pPr marL="457200" indent="-457200">
              <a:buAutoNum type="arabicParenR"/>
            </a:pPr>
            <a:r>
              <a:rPr lang="en-US" sz="2400" dirty="0">
                <a:solidFill>
                  <a:schemeClr val="accent1">
                    <a:lumMod val="50000"/>
                  </a:schemeClr>
                </a:solidFill>
                <a:latin typeface="Tw Cen MT" panose="020B0602020104020603" pitchFamily="34" charset="0"/>
              </a:rPr>
              <a:t>Encourage, promote, and facilitate capital investment in Montana</a:t>
            </a:r>
          </a:p>
          <a:p>
            <a:endParaRPr lang="en-US" dirty="0"/>
          </a:p>
        </p:txBody>
      </p:sp>
    </p:spTree>
    <p:extLst>
      <p:ext uri="{BB962C8B-B14F-4D97-AF65-F5344CB8AC3E}">
        <p14:creationId xmlns:p14="http://schemas.microsoft.com/office/powerpoint/2010/main" val="83647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w Cen MT" panose="020B0602020104020603" pitchFamily="34" charset="0"/>
              </a:rPr>
              <a:t>The Crowdfunding Exemption </a:t>
            </a:r>
          </a:p>
          <a:p>
            <a:pPr algn="ctr"/>
            <a:r>
              <a:rPr lang="en-US" sz="4000" dirty="0">
                <a:latin typeface="Tw Cen MT" panose="020B0602020104020603" pitchFamily="34" charset="0"/>
              </a:rPr>
              <a:t>Will </a:t>
            </a:r>
            <a:r>
              <a:rPr lang="en-US" sz="4000" b="1" dirty="0">
                <a:latin typeface="Tw Cen MT" panose="020B0602020104020603" pitchFamily="34" charset="0"/>
              </a:rPr>
              <a:t>NOT</a:t>
            </a:r>
            <a:r>
              <a:rPr lang="en-US" sz="4000" dirty="0">
                <a:latin typeface="Tw Cen MT" panose="020B0602020104020603" pitchFamily="34" charset="0"/>
              </a:rPr>
              <a:t> Work if…</a:t>
            </a:r>
            <a:endParaRPr lang="en-US" sz="40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3539430"/>
          </a:xfrm>
          <a:prstGeom prst="rect">
            <a:avLst/>
          </a:prstGeom>
          <a:noFill/>
        </p:spPr>
        <p:txBody>
          <a:bodyPr wrap="square" rtlCol="0">
            <a:spAutoFit/>
          </a:bodyPr>
          <a:lstStyle/>
          <a:p>
            <a:r>
              <a:rPr lang="en-US" sz="2800" dirty="0">
                <a:solidFill>
                  <a:schemeClr val="accent1">
                    <a:lumMod val="50000"/>
                  </a:schemeClr>
                </a:solidFill>
                <a:latin typeface="Tw Cen MT" panose="020B0602020104020603" pitchFamily="34" charset="0"/>
              </a:rPr>
              <a:t>The issuer is an investment company, investment advisor, a person convicted of a felony within the past 10 years, or barred from financial transitions by a government authority.</a:t>
            </a:r>
          </a:p>
          <a:p>
            <a:endParaRPr lang="en-US" sz="2800" dirty="0">
              <a:solidFill>
                <a:schemeClr val="accent1">
                  <a:lumMod val="50000"/>
                </a:schemeClr>
              </a:solidFill>
              <a:latin typeface="Tw Cen MT" panose="020B0602020104020603" pitchFamily="34" charset="0"/>
            </a:endParaRPr>
          </a:p>
          <a:p>
            <a:r>
              <a:rPr lang="en-US" sz="2800" dirty="0">
                <a:solidFill>
                  <a:schemeClr val="accent1">
                    <a:lumMod val="50000"/>
                  </a:schemeClr>
                </a:solidFill>
                <a:latin typeface="Tw Cen MT" panose="020B0602020104020603" pitchFamily="34" charset="0"/>
              </a:rPr>
              <a:t>The business plan is vague.  The issuer must have a specific, well defined purpose and plan for the company.</a:t>
            </a:r>
          </a:p>
        </p:txBody>
      </p:sp>
      <p:pic>
        <p:nvPicPr>
          <p:cNvPr id="7" name="Picture 6">
            <a:extLst>
              <a:ext uri="{FF2B5EF4-FFF2-40B4-BE49-F238E27FC236}">
                <a16:creationId xmlns:a16="http://schemas.microsoft.com/office/drawing/2014/main" id="{1BFDCE53-8F6D-4ACB-B32C-1F4AFF3A4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805600"/>
            <a:ext cx="2847975" cy="1333500"/>
          </a:xfrm>
          <a:prstGeom prst="rect">
            <a:avLst/>
          </a:prstGeom>
        </p:spPr>
      </p:pic>
    </p:spTree>
    <p:extLst>
      <p:ext uri="{BB962C8B-B14F-4D97-AF65-F5344CB8AC3E}">
        <p14:creationId xmlns:p14="http://schemas.microsoft.com/office/powerpoint/2010/main" val="993651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Tw Cen MT" panose="020B0602020104020603" pitchFamily="34" charset="0"/>
              </a:rPr>
              <a:t>Tips for Small Businesses &amp; Entrepreneurs</a:t>
            </a:r>
            <a:endParaRPr lang="en-US" sz="44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923330"/>
          </a:xfrm>
          <a:prstGeom prst="rect">
            <a:avLst/>
          </a:prstGeom>
          <a:noFill/>
        </p:spPr>
        <p:txBody>
          <a:bodyPr wrap="square" rtlCol="0">
            <a:spAutoFit/>
          </a:bodyPr>
          <a:lstStyle/>
          <a:p>
            <a:endParaRPr lang="en-US" dirty="0"/>
          </a:p>
          <a:p>
            <a:endParaRPr lang="en-US" dirty="0"/>
          </a:p>
          <a:p>
            <a:endParaRPr lang="en-US" dirty="0"/>
          </a:p>
        </p:txBody>
      </p:sp>
      <p:sp>
        <p:nvSpPr>
          <p:cNvPr id="4" name="TextBox 3">
            <a:extLst>
              <a:ext uri="{FF2B5EF4-FFF2-40B4-BE49-F238E27FC236}">
                <a16:creationId xmlns:a16="http://schemas.microsoft.com/office/drawing/2014/main" id="{3E6A8AD5-4C88-4926-A65E-A22EFFFD0F5D}"/>
              </a:ext>
            </a:extLst>
          </p:cNvPr>
          <p:cNvSpPr txBox="1"/>
          <p:nvPr/>
        </p:nvSpPr>
        <p:spPr>
          <a:xfrm>
            <a:off x="990600" y="1752600"/>
            <a:ext cx="7162800" cy="3693319"/>
          </a:xfrm>
          <a:prstGeom prst="rect">
            <a:avLst/>
          </a:prstGeom>
          <a:noFill/>
        </p:spPr>
        <p:txBody>
          <a:bodyPr wrap="square" rtlCol="0">
            <a:spAutoFit/>
          </a:bodyPr>
          <a:lstStyle/>
          <a:p>
            <a:r>
              <a:rPr lang="en-US" sz="2400" b="1" dirty="0">
                <a:solidFill>
                  <a:schemeClr val="accent1">
                    <a:lumMod val="50000"/>
                  </a:schemeClr>
                </a:solidFill>
                <a:latin typeface="Tw Cen MT" panose="020B0602020104020603" pitchFamily="34" charset="0"/>
              </a:rPr>
              <a:t>Don’t go it alone.</a:t>
            </a:r>
          </a:p>
          <a:p>
            <a:r>
              <a:rPr lang="en-US" sz="2400" dirty="0">
                <a:solidFill>
                  <a:schemeClr val="accent1">
                    <a:lumMod val="50000"/>
                  </a:schemeClr>
                </a:solidFill>
                <a:latin typeface="Tw Cen MT" panose="020B0602020104020603" pitchFamily="34" charset="0"/>
              </a:rPr>
              <a:t>Businesses seeking to raise capital by registering their securities or through the use of an exemption still need legal guidance as to how to comply with the Montana law.</a:t>
            </a:r>
          </a:p>
          <a:p>
            <a:endParaRPr lang="en-US" sz="2400" dirty="0">
              <a:solidFill>
                <a:schemeClr val="accent1">
                  <a:lumMod val="50000"/>
                </a:schemeClr>
              </a:solidFill>
              <a:latin typeface="Tw Cen MT" panose="020B0602020104020603" pitchFamily="34" charset="0"/>
            </a:endParaRPr>
          </a:p>
          <a:p>
            <a:r>
              <a:rPr lang="en-US" sz="2400" dirty="0">
                <a:solidFill>
                  <a:schemeClr val="accent1">
                    <a:lumMod val="50000"/>
                  </a:schemeClr>
                </a:solidFill>
                <a:latin typeface="Tw Cen MT" panose="020B0602020104020603" pitchFamily="34" charset="0"/>
              </a:rPr>
              <a:t>Issuers should consult with an attorney to help with the offering and should contact the CSI for assistance </a:t>
            </a:r>
            <a:r>
              <a:rPr lang="en-US" sz="2400" u="sng" dirty="0">
                <a:solidFill>
                  <a:schemeClr val="accent1">
                    <a:lumMod val="50000"/>
                  </a:schemeClr>
                </a:solidFill>
                <a:latin typeface="Tw Cen MT" panose="020B0602020104020603" pitchFamily="34" charset="0"/>
              </a:rPr>
              <a:t>prior</a:t>
            </a:r>
            <a:r>
              <a:rPr lang="en-US" sz="2400" dirty="0">
                <a:solidFill>
                  <a:schemeClr val="accent1">
                    <a:lumMod val="50000"/>
                  </a:schemeClr>
                </a:solidFill>
                <a:latin typeface="Tw Cen MT" panose="020B0602020104020603" pitchFamily="34" charset="0"/>
              </a:rPr>
              <a:t> to conducting an offering.</a:t>
            </a:r>
          </a:p>
          <a:p>
            <a:endParaRPr lang="en-US" dirty="0"/>
          </a:p>
        </p:txBody>
      </p:sp>
      <p:pic>
        <p:nvPicPr>
          <p:cNvPr id="8" name="Picture 7">
            <a:extLst>
              <a:ext uri="{FF2B5EF4-FFF2-40B4-BE49-F238E27FC236}">
                <a16:creationId xmlns:a16="http://schemas.microsoft.com/office/drawing/2014/main" id="{E56976F9-908A-4CF1-AE8A-2717BE607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042" y="4856748"/>
            <a:ext cx="1371600" cy="1733550"/>
          </a:xfrm>
          <a:prstGeom prst="rect">
            <a:avLst/>
          </a:prstGeom>
        </p:spPr>
      </p:pic>
    </p:spTree>
    <p:extLst>
      <p:ext uri="{BB962C8B-B14F-4D97-AF65-F5344CB8AC3E}">
        <p14:creationId xmlns:p14="http://schemas.microsoft.com/office/powerpoint/2010/main" val="236371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Tw Cen MT" panose="020B0602020104020603" pitchFamily="34" charset="0"/>
              </a:rPr>
              <a:t>Tips for Small Businesses &amp; Entrepreneurs</a:t>
            </a:r>
            <a:endParaRPr lang="en-US" sz="44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3083921"/>
          </a:xfrm>
          <a:prstGeom prst="rect">
            <a:avLst/>
          </a:prstGeom>
          <a:noFill/>
        </p:spPr>
        <p:txBody>
          <a:bodyPr wrap="square" rtlCol="0">
            <a:spAutoFit/>
          </a:bodyPr>
          <a:lstStyle/>
          <a:p>
            <a:pPr>
              <a:lnSpc>
                <a:spcPct val="90000"/>
              </a:lnSpc>
              <a:buFont typeface="Wingdings" pitchFamily="2" charset="2"/>
              <a:buNone/>
            </a:pPr>
            <a:r>
              <a:rPr lang="en-US" sz="2400" b="1" dirty="0">
                <a:solidFill>
                  <a:schemeClr val="accent1">
                    <a:lumMod val="50000"/>
                  </a:schemeClr>
                </a:solidFill>
                <a:latin typeface="Tw Cen MT" panose="020B0602020104020603" pitchFamily="34" charset="0"/>
              </a:rPr>
              <a:t>Avoid Distractions.</a:t>
            </a:r>
            <a:br>
              <a:rPr lang="en-US" sz="2400" b="1" dirty="0">
                <a:solidFill>
                  <a:schemeClr val="accent1">
                    <a:lumMod val="50000"/>
                  </a:schemeClr>
                </a:solidFill>
                <a:latin typeface="Tw Cen MT" panose="020B0602020104020603" pitchFamily="34" charset="0"/>
              </a:rPr>
            </a:br>
            <a:endParaRPr lang="en-US" sz="2400" b="1" dirty="0">
              <a:solidFill>
                <a:schemeClr val="accent1">
                  <a:lumMod val="50000"/>
                </a:schemeClr>
              </a:solidFill>
              <a:latin typeface="Tw Cen MT" panose="020B0602020104020603" pitchFamily="34" charset="0"/>
            </a:endParaRPr>
          </a:p>
          <a:p>
            <a:pPr>
              <a:lnSpc>
                <a:spcPct val="90000"/>
              </a:lnSpc>
            </a:pPr>
            <a:r>
              <a:rPr lang="en-US" sz="2400" dirty="0">
                <a:solidFill>
                  <a:schemeClr val="accent1">
                    <a:lumMod val="50000"/>
                  </a:schemeClr>
                </a:solidFill>
                <a:latin typeface="Tw Cen MT" panose="020B0602020104020603" pitchFamily="34" charset="0"/>
              </a:rPr>
              <a:t>Having hundreds of “owners” may distract a business’ management from devoting the time and energy that is necessary to run a successful business. </a:t>
            </a:r>
            <a:br>
              <a:rPr lang="en-US" sz="2400" dirty="0">
                <a:solidFill>
                  <a:schemeClr val="accent1">
                    <a:lumMod val="50000"/>
                  </a:schemeClr>
                </a:solidFill>
                <a:latin typeface="Tw Cen MT" panose="020B0602020104020603" pitchFamily="34" charset="0"/>
              </a:rPr>
            </a:br>
            <a:endParaRPr lang="en-US" sz="2400" dirty="0">
              <a:solidFill>
                <a:schemeClr val="accent1">
                  <a:lumMod val="50000"/>
                </a:schemeClr>
              </a:solidFill>
              <a:latin typeface="Tw Cen MT" panose="020B0602020104020603" pitchFamily="34" charset="0"/>
            </a:endParaRPr>
          </a:p>
          <a:p>
            <a:pPr>
              <a:lnSpc>
                <a:spcPct val="90000"/>
              </a:lnSpc>
            </a:pPr>
            <a:r>
              <a:rPr lang="en-US" sz="2400" dirty="0">
                <a:solidFill>
                  <a:schemeClr val="accent1">
                    <a:lumMod val="50000"/>
                  </a:schemeClr>
                </a:solidFill>
                <a:latin typeface="Tw Cen MT" panose="020B0602020104020603" pitchFamily="34" charset="0"/>
              </a:rPr>
              <a:t>Venture capital companies or private equity funds may be less inclined to invest in a company that already has a large number of small investors.</a:t>
            </a:r>
          </a:p>
        </p:txBody>
      </p:sp>
      <p:pic>
        <p:nvPicPr>
          <p:cNvPr id="7" name="Picture 6">
            <a:extLst>
              <a:ext uri="{FF2B5EF4-FFF2-40B4-BE49-F238E27FC236}">
                <a16:creationId xmlns:a16="http://schemas.microsoft.com/office/drawing/2014/main" id="{531F4F51-BB8C-4ABB-B41D-CD20ED463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419600"/>
            <a:ext cx="1371600" cy="1733550"/>
          </a:xfrm>
          <a:prstGeom prst="rect">
            <a:avLst/>
          </a:prstGeom>
        </p:spPr>
      </p:pic>
    </p:spTree>
    <p:extLst>
      <p:ext uri="{BB962C8B-B14F-4D97-AF65-F5344CB8AC3E}">
        <p14:creationId xmlns:p14="http://schemas.microsoft.com/office/powerpoint/2010/main" val="3229685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w Cen MT" panose="020B0602020104020603" pitchFamily="34" charset="0"/>
              </a:rPr>
              <a:t>Securities Transactions Gone Bad</a:t>
            </a: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pic>
        <p:nvPicPr>
          <p:cNvPr id="8" name="Picture 7">
            <a:extLst>
              <a:ext uri="{FF2B5EF4-FFF2-40B4-BE49-F238E27FC236}">
                <a16:creationId xmlns:a16="http://schemas.microsoft.com/office/drawing/2014/main" id="{F489A71A-1858-49A2-AB5F-AFABBE616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0"/>
            <a:ext cx="2438400" cy="2033155"/>
          </a:xfrm>
          <a:prstGeom prst="rect">
            <a:avLst/>
          </a:prstGeom>
        </p:spPr>
      </p:pic>
      <p:pic>
        <p:nvPicPr>
          <p:cNvPr id="9" name="Picture 8">
            <a:extLst>
              <a:ext uri="{FF2B5EF4-FFF2-40B4-BE49-F238E27FC236}">
                <a16:creationId xmlns:a16="http://schemas.microsoft.com/office/drawing/2014/main" id="{B533C6A1-53BB-4349-9EBA-5639DDBDA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528273"/>
            <a:ext cx="2933700" cy="2028882"/>
          </a:xfrm>
          <a:prstGeom prst="rect">
            <a:avLst/>
          </a:prstGeom>
        </p:spPr>
      </p:pic>
      <p:pic>
        <p:nvPicPr>
          <p:cNvPr id="10" name="Picture 9">
            <a:extLst>
              <a:ext uri="{FF2B5EF4-FFF2-40B4-BE49-F238E27FC236}">
                <a16:creationId xmlns:a16="http://schemas.microsoft.com/office/drawing/2014/main" id="{E0F765ED-EFDF-43F3-99ED-F666D8EE0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528273"/>
            <a:ext cx="2590800" cy="2028882"/>
          </a:xfrm>
          <a:prstGeom prst="rect">
            <a:avLst/>
          </a:prstGeom>
        </p:spPr>
      </p:pic>
      <p:sp>
        <p:nvSpPr>
          <p:cNvPr id="4" name="TextBox 3">
            <a:extLst>
              <a:ext uri="{FF2B5EF4-FFF2-40B4-BE49-F238E27FC236}">
                <a16:creationId xmlns:a16="http://schemas.microsoft.com/office/drawing/2014/main" id="{338746E2-CB85-41A0-8861-D40B7AB4379D}"/>
              </a:ext>
            </a:extLst>
          </p:cNvPr>
          <p:cNvSpPr txBox="1"/>
          <p:nvPr/>
        </p:nvSpPr>
        <p:spPr>
          <a:xfrm>
            <a:off x="457200" y="3733800"/>
            <a:ext cx="2438400" cy="1477328"/>
          </a:xfrm>
          <a:prstGeom prst="rect">
            <a:avLst/>
          </a:prstGeom>
          <a:noFill/>
        </p:spPr>
        <p:txBody>
          <a:bodyPr wrap="square" rtlCol="0">
            <a:spAutoFit/>
          </a:bodyPr>
          <a:lstStyle/>
          <a:p>
            <a:pPr algn="ctr"/>
            <a:r>
              <a:rPr lang="en-US" b="1" dirty="0">
                <a:solidFill>
                  <a:schemeClr val="accent1">
                    <a:lumMod val="50000"/>
                  </a:schemeClr>
                </a:solidFill>
              </a:rPr>
              <a:t>Catherine Finberg</a:t>
            </a:r>
          </a:p>
          <a:p>
            <a:pPr algn="ctr"/>
            <a:r>
              <a:rPr lang="en-US" b="1" dirty="0">
                <a:solidFill>
                  <a:schemeClr val="accent1">
                    <a:lumMod val="50000"/>
                  </a:schemeClr>
                </a:solidFill>
              </a:rPr>
              <a:t>Columbia Falls</a:t>
            </a:r>
          </a:p>
          <a:p>
            <a:pPr algn="ctr"/>
            <a:r>
              <a:rPr lang="en-US" b="1" dirty="0">
                <a:solidFill>
                  <a:schemeClr val="accent1">
                    <a:lumMod val="50000"/>
                  </a:schemeClr>
                </a:solidFill>
              </a:rPr>
              <a:t>13 Victims, $1.1 million</a:t>
            </a:r>
          </a:p>
          <a:p>
            <a:pPr algn="ctr"/>
            <a:r>
              <a:rPr lang="en-US" b="1" dirty="0">
                <a:solidFill>
                  <a:schemeClr val="accent1">
                    <a:lumMod val="50000"/>
                  </a:schemeClr>
                </a:solidFill>
              </a:rPr>
              <a:t>10 years prison time</a:t>
            </a:r>
          </a:p>
          <a:p>
            <a:endParaRPr lang="en-US" dirty="0"/>
          </a:p>
        </p:txBody>
      </p:sp>
      <p:sp>
        <p:nvSpPr>
          <p:cNvPr id="11" name="TextBox 10">
            <a:extLst>
              <a:ext uri="{FF2B5EF4-FFF2-40B4-BE49-F238E27FC236}">
                <a16:creationId xmlns:a16="http://schemas.microsoft.com/office/drawing/2014/main" id="{BA0A2E43-710C-418B-AF50-6AC2355E66C8}"/>
              </a:ext>
            </a:extLst>
          </p:cNvPr>
          <p:cNvSpPr txBox="1"/>
          <p:nvPr/>
        </p:nvSpPr>
        <p:spPr>
          <a:xfrm>
            <a:off x="3048000" y="3733800"/>
            <a:ext cx="2933700" cy="1477328"/>
          </a:xfrm>
          <a:prstGeom prst="rect">
            <a:avLst/>
          </a:prstGeom>
          <a:noFill/>
        </p:spPr>
        <p:txBody>
          <a:bodyPr wrap="square" rtlCol="0">
            <a:spAutoFit/>
          </a:bodyPr>
          <a:lstStyle/>
          <a:p>
            <a:pPr algn="ctr"/>
            <a:r>
              <a:rPr lang="en-US" b="1" dirty="0">
                <a:solidFill>
                  <a:schemeClr val="accent1">
                    <a:lumMod val="50000"/>
                  </a:schemeClr>
                </a:solidFill>
              </a:rPr>
              <a:t>Richard Brandt</a:t>
            </a:r>
          </a:p>
          <a:p>
            <a:pPr algn="ctr"/>
            <a:r>
              <a:rPr lang="en-US" b="1" dirty="0">
                <a:solidFill>
                  <a:schemeClr val="accent1">
                    <a:lumMod val="50000"/>
                  </a:schemeClr>
                </a:solidFill>
              </a:rPr>
              <a:t>Miles City</a:t>
            </a:r>
          </a:p>
          <a:p>
            <a:pPr algn="ctr"/>
            <a:r>
              <a:rPr lang="en-US" b="1" dirty="0">
                <a:solidFill>
                  <a:schemeClr val="accent1">
                    <a:lumMod val="50000"/>
                  </a:schemeClr>
                </a:solidFill>
              </a:rPr>
              <a:t>18 Victims, $1.98 million</a:t>
            </a:r>
          </a:p>
          <a:p>
            <a:pPr algn="ctr"/>
            <a:r>
              <a:rPr lang="en-US" b="1" dirty="0">
                <a:solidFill>
                  <a:schemeClr val="accent1">
                    <a:lumMod val="50000"/>
                  </a:schemeClr>
                </a:solidFill>
              </a:rPr>
              <a:t>40 years prison time</a:t>
            </a:r>
          </a:p>
          <a:p>
            <a:endParaRPr lang="en-US" dirty="0"/>
          </a:p>
        </p:txBody>
      </p:sp>
      <p:sp>
        <p:nvSpPr>
          <p:cNvPr id="12" name="TextBox 11">
            <a:extLst>
              <a:ext uri="{FF2B5EF4-FFF2-40B4-BE49-F238E27FC236}">
                <a16:creationId xmlns:a16="http://schemas.microsoft.com/office/drawing/2014/main" id="{5A91F6B5-0D0A-464D-A555-AC7ACD9B3B94}"/>
              </a:ext>
            </a:extLst>
          </p:cNvPr>
          <p:cNvSpPr txBox="1"/>
          <p:nvPr/>
        </p:nvSpPr>
        <p:spPr>
          <a:xfrm>
            <a:off x="6096000" y="3733800"/>
            <a:ext cx="2590800" cy="2031325"/>
          </a:xfrm>
          <a:prstGeom prst="rect">
            <a:avLst/>
          </a:prstGeom>
          <a:noFill/>
        </p:spPr>
        <p:txBody>
          <a:bodyPr wrap="square" rtlCol="0">
            <a:spAutoFit/>
          </a:bodyPr>
          <a:lstStyle/>
          <a:p>
            <a:pPr algn="ctr"/>
            <a:r>
              <a:rPr lang="en-US" b="1" dirty="0">
                <a:solidFill>
                  <a:schemeClr val="accent1">
                    <a:lumMod val="50000"/>
                  </a:schemeClr>
                </a:solidFill>
              </a:rPr>
              <a:t>Matthew McClintock a/k/a Lucas McCone, a/k/a Michael Willis, a/k/a Odell McClintock</a:t>
            </a:r>
          </a:p>
          <a:p>
            <a:pPr algn="ctr"/>
            <a:r>
              <a:rPr lang="en-US" b="1" dirty="0">
                <a:solidFill>
                  <a:schemeClr val="accent1">
                    <a:lumMod val="50000"/>
                  </a:schemeClr>
                </a:solidFill>
              </a:rPr>
              <a:t>2 Victim, $40,000</a:t>
            </a:r>
          </a:p>
          <a:p>
            <a:pPr algn="ctr"/>
            <a:r>
              <a:rPr lang="en-US" b="1" dirty="0">
                <a:solidFill>
                  <a:schemeClr val="accent1">
                    <a:lumMod val="50000"/>
                  </a:schemeClr>
                </a:solidFill>
              </a:rPr>
              <a:t>1 year prison time</a:t>
            </a:r>
          </a:p>
          <a:p>
            <a:endParaRPr lang="en-US" dirty="0"/>
          </a:p>
        </p:txBody>
      </p:sp>
    </p:spTree>
    <p:extLst>
      <p:ext uri="{BB962C8B-B14F-4D97-AF65-F5344CB8AC3E}">
        <p14:creationId xmlns:p14="http://schemas.microsoft.com/office/powerpoint/2010/main" val="3659674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w Cen MT" panose="020B0602020104020603" pitchFamily="34" charset="0"/>
              </a:rPr>
              <a:t>Bad Actors…continued</a:t>
            </a: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2832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pic>
        <p:nvPicPr>
          <p:cNvPr id="15" name="Picture 14">
            <a:extLst>
              <a:ext uri="{FF2B5EF4-FFF2-40B4-BE49-F238E27FC236}">
                <a16:creationId xmlns:a16="http://schemas.microsoft.com/office/drawing/2014/main" id="{825D10E9-D558-4D05-B6D5-7DFE62556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383144"/>
            <a:ext cx="2362199" cy="2274456"/>
          </a:xfrm>
          <a:prstGeom prst="rect">
            <a:avLst/>
          </a:prstGeom>
        </p:spPr>
      </p:pic>
      <p:pic>
        <p:nvPicPr>
          <p:cNvPr id="16" name="Content Placeholder 3">
            <a:extLst>
              <a:ext uri="{FF2B5EF4-FFF2-40B4-BE49-F238E27FC236}">
                <a16:creationId xmlns:a16="http://schemas.microsoft.com/office/drawing/2014/main" id="{92204BA3-5CAA-4F1C-AC9B-58DAE28EB9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3581400"/>
            <a:ext cx="2209798" cy="1941364"/>
          </a:xfrm>
          <a:prstGeom prst="rect">
            <a:avLst/>
          </a:prstGeom>
        </p:spPr>
      </p:pic>
      <p:pic>
        <p:nvPicPr>
          <p:cNvPr id="17" name="Picture 16">
            <a:extLst>
              <a:ext uri="{FF2B5EF4-FFF2-40B4-BE49-F238E27FC236}">
                <a16:creationId xmlns:a16="http://schemas.microsoft.com/office/drawing/2014/main" id="{275E38AA-5F6C-4DCB-899B-B1ECDF1311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7999" y="3625272"/>
            <a:ext cx="2286000" cy="1853620"/>
          </a:xfrm>
          <a:prstGeom prst="rect">
            <a:avLst/>
          </a:prstGeom>
        </p:spPr>
      </p:pic>
      <p:sp>
        <p:nvSpPr>
          <p:cNvPr id="3" name="TextBox 2">
            <a:extLst>
              <a:ext uri="{FF2B5EF4-FFF2-40B4-BE49-F238E27FC236}">
                <a16:creationId xmlns:a16="http://schemas.microsoft.com/office/drawing/2014/main" id="{5EB2CFA5-601A-4434-A46C-E958EE6FEAB9}"/>
              </a:ext>
            </a:extLst>
          </p:cNvPr>
          <p:cNvSpPr txBox="1"/>
          <p:nvPr/>
        </p:nvSpPr>
        <p:spPr>
          <a:xfrm>
            <a:off x="2286000" y="1524000"/>
            <a:ext cx="1905000" cy="2062103"/>
          </a:xfrm>
          <a:prstGeom prst="rect">
            <a:avLst/>
          </a:prstGeom>
          <a:noFill/>
        </p:spPr>
        <p:txBody>
          <a:bodyPr wrap="square" rtlCol="0">
            <a:spAutoFit/>
          </a:bodyPr>
          <a:lstStyle/>
          <a:p>
            <a:pPr algn="ctr"/>
            <a:r>
              <a:rPr lang="en-US" sz="1600" b="1" dirty="0">
                <a:solidFill>
                  <a:schemeClr val="accent1">
                    <a:lumMod val="50000"/>
                  </a:schemeClr>
                </a:solidFill>
                <a:latin typeface="Tw Cen MT" panose="020B0602020104020603" pitchFamily="34" charset="0"/>
              </a:rPr>
              <a:t>Kenneth </a:t>
            </a:r>
            <a:r>
              <a:rPr lang="en-US" sz="1600" b="1" dirty="0" err="1">
                <a:solidFill>
                  <a:schemeClr val="accent1">
                    <a:lumMod val="50000"/>
                  </a:schemeClr>
                </a:solidFill>
                <a:latin typeface="Tw Cen MT" panose="020B0602020104020603" pitchFamily="34" charset="0"/>
              </a:rPr>
              <a:t>Hatzenbeller</a:t>
            </a:r>
            <a:endParaRPr lang="en-US" sz="1600" b="1" dirty="0">
              <a:solidFill>
                <a:schemeClr val="accent1">
                  <a:lumMod val="50000"/>
                </a:schemeClr>
              </a:solidFill>
              <a:latin typeface="Tw Cen MT" panose="020B0602020104020603" pitchFamily="34" charset="0"/>
            </a:endParaRPr>
          </a:p>
          <a:p>
            <a:pPr algn="ctr"/>
            <a:r>
              <a:rPr lang="en-US" sz="1600" b="1" dirty="0">
                <a:solidFill>
                  <a:schemeClr val="accent1">
                    <a:lumMod val="50000"/>
                  </a:schemeClr>
                </a:solidFill>
                <a:latin typeface="Tw Cen MT" panose="020B0602020104020603" pitchFamily="34" charset="0"/>
              </a:rPr>
              <a:t>15 victims</a:t>
            </a:r>
          </a:p>
          <a:p>
            <a:pPr algn="ctr"/>
            <a:r>
              <a:rPr lang="en-US" sz="1600" b="1" dirty="0">
                <a:solidFill>
                  <a:schemeClr val="accent1">
                    <a:lumMod val="50000"/>
                  </a:schemeClr>
                </a:solidFill>
                <a:latin typeface="Tw Cen MT" panose="020B0602020104020603" pitchFamily="34" charset="0"/>
              </a:rPr>
              <a:t>$1.76 million scheme</a:t>
            </a:r>
          </a:p>
          <a:p>
            <a:pPr algn="ctr"/>
            <a:r>
              <a:rPr lang="en-US" sz="1600" b="1" dirty="0">
                <a:solidFill>
                  <a:schemeClr val="accent1">
                    <a:lumMod val="50000"/>
                  </a:schemeClr>
                </a:solidFill>
                <a:latin typeface="Tw Cen MT" panose="020B0602020104020603" pitchFamily="34" charset="0"/>
              </a:rPr>
              <a:t>30 month federal sentence; 6 year deferred state</a:t>
            </a:r>
          </a:p>
        </p:txBody>
      </p:sp>
      <p:sp>
        <p:nvSpPr>
          <p:cNvPr id="7" name="TextBox 6">
            <a:extLst>
              <a:ext uri="{FF2B5EF4-FFF2-40B4-BE49-F238E27FC236}">
                <a16:creationId xmlns:a16="http://schemas.microsoft.com/office/drawing/2014/main" id="{9922D77C-99D4-4F30-BDB5-A541EB19A474}"/>
              </a:ext>
            </a:extLst>
          </p:cNvPr>
          <p:cNvSpPr txBox="1"/>
          <p:nvPr/>
        </p:nvSpPr>
        <p:spPr>
          <a:xfrm>
            <a:off x="4343400" y="1524000"/>
            <a:ext cx="1905000" cy="1354217"/>
          </a:xfrm>
          <a:prstGeom prst="rect">
            <a:avLst/>
          </a:prstGeom>
          <a:noFill/>
        </p:spPr>
        <p:txBody>
          <a:bodyPr wrap="square" rtlCol="0">
            <a:spAutoFit/>
          </a:bodyPr>
          <a:lstStyle/>
          <a:p>
            <a:pPr algn="ctr"/>
            <a:r>
              <a:rPr lang="en-US" sz="1600" b="1" dirty="0">
                <a:solidFill>
                  <a:schemeClr val="accent1">
                    <a:lumMod val="50000"/>
                  </a:schemeClr>
                </a:solidFill>
                <a:latin typeface="Tw Cen MT" panose="020B0602020104020603" pitchFamily="34" charset="0"/>
              </a:rPr>
              <a:t>Arthur Heffelfinger</a:t>
            </a:r>
          </a:p>
          <a:p>
            <a:pPr algn="ctr"/>
            <a:r>
              <a:rPr lang="en-US" sz="1600" b="1" dirty="0">
                <a:solidFill>
                  <a:schemeClr val="accent1">
                    <a:lumMod val="50000"/>
                  </a:schemeClr>
                </a:solidFill>
                <a:latin typeface="Tw Cen MT" panose="020B0602020104020603" pitchFamily="34" charset="0"/>
              </a:rPr>
              <a:t>38 Montana victims</a:t>
            </a:r>
          </a:p>
          <a:p>
            <a:pPr algn="ctr"/>
            <a:r>
              <a:rPr lang="en-US" sz="1600" b="1" dirty="0">
                <a:solidFill>
                  <a:schemeClr val="accent1">
                    <a:lumMod val="50000"/>
                  </a:schemeClr>
                </a:solidFill>
                <a:latin typeface="Tw Cen MT" panose="020B0602020104020603" pitchFamily="34" charset="0"/>
              </a:rPr>
              <a:t>$2.1 million scheme</a:t>
            </a:r>
          </a:p>
          <a:p>
            <a:pPr algn="ctr"/>
            <a:r>
              <a:rPr lang="en-US" sz="1600" b="1" dirty="0">
                <a:solidFill>
                  <a:schemeClr val="accent1">
                    <a:lumMod val="50000"/>
                  </a:schemeClr>
                </a:solidFill>
                <a:latin typeface="Tw Cen MT" panose="020B0602020104020603" pitchFamily="34" charset="0"/>
              </a:rPr>
              <a:t>10 years prison</a:t>
            </a:r>
          </a:p>
          <a:p>
            <a:endParaRPr lang="en-US" dirty="0"/>
          </a:p>
        </p:txBody>
      </p:sp>
      <p:sp>
        <p:nvSpPr>
          <p:cNvPr id="18" name="TextBox 17">
            <a:extLst>
              <a:ext uri="{FF2B5EF4-FFF2-40B4-BE49-F238E27FC236}">
                <a16:creationId xmlns:a16="http://schemas.microsoft.com/office/drawing/2014/main" id="{2B683C79-34D9-4CFF-B003-B8E07849061C}"/>
              </a:ext>
            </a:extLst>
          </p:cNvPr>
          <p:cNvSpPr txBox="1"/>
          <p:nvPr/>
        </p:nvSpPr>
        <p:spPr>
          <a:xfrm>
            <a:off x="2438400" y="3669144"/>
            <a:ext cx="1676400" cy="1354217"/>
          </a:xfrm>
          <a:prstGeom prst="rect">
            <a:avLst/>
          </a:prstGeom>
          <a:noFill/>
        </p:spPr>
        <p:txBody>
          <a:bodyPr wrap="square" rtlCol="0">
            <a:spAutoFit/>
          </a:bodyPr>
          <a:lstStyle/>
          <a:p>
            <a:pPr algn="ctr"/>
            <a:r>
              <a:rPr lang="en-US" sz="1600" b="1" dirty="0">
                <a:solidFill>
                  <a:schemeClr val="accent1">
                    <a:lumMod val="50000"/>
                  </a:schemeClr>
                </a:solidFill>
                <a:latin typeface="Tw Cen MT" panose="020B0602020104020603" pitchFamily="34" charset="0"/>
              </a:rPr>
              <a:t>Richard Reynolds</a:t>
            </a:r>
          </a:p>
          <a:p>
            <a:pPr algn="ctr"/>
            <a:r>
              <a:rPr lang="en-US" sz="1600" b="1" dirty="0">
                <a:solidFill>
                  <a:schemeClr val="accent1">
                    <a:lumMod val="50000"/>
                  </a:schemeClr>
                </a:solidFill>
                <a:latin typeface="Tw Cen MT" panose="020B0602020104020603" pitchFamily="34" charset="0"/>
              </a:rPr>
              <a:t>141 victims</a:t>
            </a:r>
          </a:p>
          <a:p>
            <a:pPr algn="ctr"/>
            <a:r>
              <a:rPr lang="en-US" sz="1600" b="1" dirty="0">
                <a:solidFill>
                  <a:schemeClr val="accent1">
                    <a:lumMod val="50000"/>
                  </a:schemeClr>
                </a:solidFill>
                <a:latin typeface="Tw Cen MT" panose="020B0602020104020603" pitchFamily="34" charset="0"/>
              </a:rPr>
              <a:t>$5.4 million lost</a:t>
            </a:r>
          </a:p>
          <a:p>
            <a:pPr algn="ctr"/>
            <a:r>
              <a:rPr lang="en-US" sz="1600" b="1" dirty="0">
                <a:solidFill>
                  <a:schemeClr val="accent1">
                    <a:lumMod val="50000"/>
                  </a:schemeClr>
                </a:solidFill>
                <a:latin typeface="Tw Cen MT" panose="020B0602020104020603" pitchFamily="34" charset="0"/>
              </a:rPr>
              <a:t>20 years prison</a:t>
            </a:r>
          </a:p>
          <a:p>
            <a:endParaRPr lang="en-US" dirty="0"/>
          </a:p>
        </p:txBody>
      </p:sp>
      <p:sp>
        <p:nvSpPr>
          <p:cNvPr id="19" name="TextBox 18">
            <a:extLst>
              <a:ext uri="{FF2B5EF4-FFF2-40B4-BE49-F238E27FC236}">
                <a16:creationId xmlns:a16="http://schemas.microsoft.com/office/drawing/2014/main" id="{08F70C14-D46E-40A2-8ECD-86F13A937251}"/>
              </a:ext>
            </a:extLst>
          </p:cNvPr>
          <p:cNvSpPr txBox="1"/>
          <p:nvPr/>
        </p:nvSpPr>
        <p:spPr>
          <a:xfrm>
            <a:off x="4419600" y="3669144"/>
            <a:ext cx="1828800" cy="1846659"/>
          </a:xfrm>
          <a:prstGeom prst="rect">
            <a:avLst/>
          </a:prstGeom>
          <a:noFill/>
        </p:spPr>
        <p:txBody>
          <a:bodyPr wrap="square" rtlCol="0">
            <a:spAutoFit/>
          </a:bodyPr>
          <a:lstStyle/>
          <a:p>
            <a:pPr algn="ctr"/>
            <a:r>
              <a:rPr lang="en-US" sz="1600" b="1" dirty="0">
                <a:solidFill>
                  <a:schemeClr val="accent1">
                    <a:lumMod val="50000"/>
                  </a:schemeClr>
                </a:solidFill>
                <a:latin typeface="Tw Cen MT" panose="020B0602020104020603" pitchFamily="34" charset="0"/>
              </a:rPr>
              <a:t>Robert Congdon</a:t>
            </a:r>
          </a:p>
          <a:p>
            <a:pPr algn="ctr"/>
            <a:r>
              <a:rPr lang="en-US" sz="1600" b="1" dirty="0">
                <a:solidFill>
                  <a:schemeClr val="accent1">
                    <a:lumMod val="50000"/>
                  </a:schemeClr>
                </a:solidFill>
                <a:latin typeface="Tw Cen MT" panose="020B0602020104020603" pitchFamily="34" charset="0"/>
              </a:rPr>
              <a:t>150 Montana victims</a:t>
            </a:r>
          </a:p>
          <a:p>
            <a:pPr algn="ctr"/>
            <a:r>
              <a:rPr lang="en-US" sz="1600" b="1" dirty="0">
                <a:solidFill>
                  <a:schemeClr val="accent1">
                    <a:lumMod val="50000"/>
                  </a:schemeClr>
                </a:solidFill>
                <a:latin typeface="Tw Cen MT" panose="020B0602020104020603" pitchFamily="34" charset="0"/>
              </a:rPr>
              <a:t>$14 million scheme</a:t>
            </a:r>
          </a:p>
          <a:p>
            <a:pPr algn="ctr"/>
            <a:r>
              <a:rPr lang="en-US" sz="1600" b="1" dirty="0">
                <a:solidFill>
                  <a:schemeClr val="accent1">
                    <a:lumMod val="50000"/>
                  </a:schemeClr>
                </a:solidFill>
                <a:latin typeface="Tw Cen MT" panose="020B0602020104020603" pitchFamily="34" charset="0"/>
              </a:rPr>
              <a:t>3 years prison</a:t>
            </a:r>
          </a:p>
          <a:p>
            <a:endParaRPr lang="en-US" dirty="0"/>
          </a:p>
        </p:txBody>
      </p:sp>
      <p:pic>
        <p:nvPicPr>
          <p:cNvPr id="21" name="Picture 20">
            <a:extLst>
              <a:ext uri="{FF2B5EF4-FFF2-40B4-BE49-F238E27FC236}">
                <a16:creationId xmlns:a16="http://schemas.microsoft.com/office/drawing/2014/main" id="{8FA18110-D86A-4908-A65D-9B7C9C0F6D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83144"/>
            <a:ext cx="2209799" cy="2198256"/>
          </a:xfrm>
          <a:prstGeom prst="rect">
            <a:avLst/>
          </a:prstGeom>
        </p:spPr>
      </p:pic>
    </p:spTree>
    <p:extLst>
      <p:ext uri="{BB962C8B-B14F-4D97-AF65-F5344CB8AC3E}">
        <p14:creationId xmlns:p14="http://schemas.microsoft.com/office/powerpoint/2010/main" val="112673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w Cen MT" panose="020B0602020104020603" pitchFamily="34" charset="0"/>
              </a:rPr>
              <a:t>Most Common Securities Fraud</a:t>
            </a: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4" name="TextBox 3">
            <a:extLst>
              <a:ext uri="{FF2B5EF4-FFF2-40B4-BE49-F238E27FC236}">
                <a16:creationId xmlns:a16="http://schemas.microsoft.com/office/drawing/2014/main" id="{4CC224A2-FAD8-4668-8949-2AEF30976A06}"/>
              </a:ext>
            </a:extLst>
          </p:cNvPr>
          <p:cNvSpPr txBox="1"/>
          <p:nvPr/>
        </p:nvSpPr>
        <p:spPr>
          <a:xfrm>
            <a:off x="990600" y="1676400"/>
            <a:ext cx="7239000" cy="2677656"/>
          </a:xfrm>
          <a:prstGeom prst="rect">
            <a:avLst/>
          </a:prstGeom>
          <a:noFill/>
        </p:spPr>
        <p:txBody>
          <a:bodyPr wrap="square" rtlCol="0">
            <a:spAutoFit/>
          </a:bodyPr>
          <a:lstStyle/>
          <a:p>
            <a:r>
              <a:rPr lang="en-US" sz="2400" b="1" dirty="0">
                <a:solidFill>
                  <a:schemeClr val="accent1">
                    <a:lumMod val="50000"/>
                  </a:schemeClr>
                </a:solidFill>
                <a:latin typeface="Tw Cen MT" panose="020B0602020104020603" pitchFamily="34" charset="0"/>
              </a:rPr>
              <a:t>Pyramid Schemes		Unsuitable Investments</a:t>
            </a:r>
          </a:p>
          <a:p>
            <a:endParaRPr lang="en-US" sz="2400" b="1" dirty="0">
              <a:solidFill>
                <a:schemeClr val="accent1">
                  <a:lumMod val="50000"/>
                </a:schemeClr>
              </a:solidFill>
              <a:latin typeface="Tw Cen MT" panose="020B0602020104020603" pitchFamily="34" charset="0"/>
            </a:endParaRPr>
          </a:p>
          <a:p>
            <a:r>
              <a:rPr lang="en-US" sz="2400" b="1" dirty="0">
                <a:solidFill>
                  <a:schemeClr val="accent1">
                    <a:lumMod val="50000"/>
                  </a:schemeClr>
                </a:solidFill>
                <a:latin typeface="Tw Cen MT" panose="020B0602020104020603" pitchFamily="34" charset="0"/>
              </a:rPr>
              <a:t>Ponzi Schemes		Promissory Notes</a:t>
            </a:r>
          </a:p>
          <a:p>
            <a:endParaRPr lang="en-US" sz="2400" b="1" dirty="0">
              <a:solidFill>
                <a:schemeClr val="accent1">
                  <a:lumMod val="50000"/>
                </a:schemeClr>
              </a:solidFill>
              <a:latin typeface="Tw Cen MT" panose="020B0602020104020603" pitchFamily="34" charset="0"/>
            </a:endParaRPr>
          </a:p>
          <a:p>
            <a:r>
              <a:rPr lang="en-US" sz="2400" b="1" dirty="0">
                <a:solidFill>
                  <a:schemeClr val="accent1">
                    <a:lumMod val="50000"/>
                  </a:schemeClr>
                </a:solidFill>
                <a:latin typeface="Tw Cen MT" panose="020B0602020104020603" pitchFamily="34" charset="0"/>
              </a:rPr>
              <a:t>Churning			Unauthorized Trading</a:t>
            </a:r>
          </a:p>
          <a:p>
            <a:endParaRPr lang="en-US" sz="2400" b="1" dirty="0">
              <a:solidFill>
                <a:schemeClr val="accent1">
                  <a:lumMod val="50000"/>
                </a:schemeClr>
              </a:solidFill>
              <a:latin typeface="Tw Cen MT" panose="020B0602020104020603" pitchFamily="34" charset="0"/>
            </a:endParaRPr>
          </a:p>
          <a:p>
            <a:r>
              <a:rPr lang="en-US" sz="2400" b="1" dirty="0">
                <a:solidFill>
                  <a:schemeClr val="accent1">
                    <a:lumMod val="50000"/>
                  </a:schemeClr>
                </a:solidFill>
                <a:latin typeface="Tw Cen MT" panose="020B0602020104020603" pitchFamily="34" charset="0"/>
              </a:rPr>
              <a:t>Excessive Trading		Excessive Fees</a:t>
            </a:r>
          </a:p>
        </p:txBody>
      </p:sp>
    </p:spTree>
    <p:extLst>
      <p:ext uri="{BB962C8B-B14F-4D97-AF65-F5344CB8AC3E}">
        <p14:creationId xmlns:p14="http://schemas.microsoft.com/office/powerpoint/2010/main" val="2312431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w Cen MT" panose="020B0602020104020603" pitchFamily="34" charset="0"/>
              </a:rPr>
              <a:t>In Summary</a:t>
            </a:r>
            <a:endParaRPr lang="en-US" sz="54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3939540"/>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Funding or growing a business with investor capital can eliminate the need for debt service, can include a community, and can create pride in local ownership.</a:t>
            </a:r>
          </a:p>
          <a:p>
            <a:endParaRPr lang="en-US" sz="2400" dirty="0">
              <a:solidFill>
                <a:schemeClr val="accent1">
                  <a:lumMod val="50000"/>
                </a:schemeClr>
              </a:solidFill>
              <a:latin typeface="Tw Cen MT" panose="020B0602020104020603" pitchFamily="34" charset="0"/>
            </a:endParaRPr>
          </a:p>
          <a:p>
            <a:r>
              <a:rPr lang="en-US" sz="2400" dirty="0">
                <a:solidFill>
                  <a:schemeClr val="accent1">
                    <a:lumMod val="50000"/>
                  </a:schemeClr>
                </a:solidFill>
                <a:latin typeface="Tw Cen MT" panose="020B0602020104020603" pitchFamily="34" charset="0"/>
              </a:rPr>
              <a:t>The CSI has the resources and expertise to assist a business in every step of the way with its capital formation efforts.</a:t>
            </a:r>
          </a:p>
          <a:p>
            <a:endParaRPr lang="en-US" dirty="0"/>
          </a:p>
          <a:p>
            <a:pPr algn="ctr"/>
            <a:r>
              <a:rPr lang="en-US" sz="4000" dirty="0">
                <a:solidFill>
                  <a:schemeClr val="accent1">
                    <a:lumMod val="50000"/>
                  </a:schemeClr>
                </a:solidFill>
                <a:latin typeface="Tw Cen MT" panose="020B0602020104020603" pitchFamily="34" charset="0"/>
              </a:rPr>
              <a:t>800-332-6148 </a:t>
            </a:r>
          </a:p>
          <a:p>
            <a:pPr algn="ctr"/>
            <a:r>
              <a:rPr lang="en-US" sz="4000" dirty="0">
                <a:solidFill>
                  <a:schemeClr val="accent1">
                    <a:lumMod val="50000"/>
                  </a:schemeClr>
                </a:solidFill>
                <a:latin typeface="Tw Cen MT" panose="020B0602020104020603" pitchFamily="34" charset="0"/>
              </a:rPr>
              <a:t>or 406-444-2040</a:t>
            </a:r>
          </a:p>
        </p:txBody>
      </p:sp>
    </p:spTree>
    <p:extLst>
      <p:ext uri="{BB962C8B-B14F-4D97-AF65-F5344CB8AC3E}">
        <p14:creationId xmlns:p14="http://schemas.microsoft.com/office/powerpoint/2010/main" val="89352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What is a Security?</a:t>
            </a:r>
            <a:br>
              <a:rPr lang="en-US" sz="4000" dirty="0">
                <a:latin typeface="Tw Cen MT" panose="020B0602020104020603" pitchFamily="34" charset="0"/>
              </a:rPr>
            </a:br>
            <a:r>
              <a:rPr lang="en-US" sz="3600" i="1" dirty="0">
                <a:latin typeface="Tw Cen MT" panose="020B0602020104020603" pitchFamily="34" charset="0"/>
              </a:rPr>
              <a:t>SEC v. W. J. Howey Company</a:t>
            </a:r>
            <a:endParaRPr lang="en-US" sz="3600" b="1" i="1" dirty="0">
              <a:latin typeface="Tw Cen MT" panose="020B0602020104020603" pitchFamily="34" charset="0"/>
            </a:endParaRPr>
          </a:p>
        </p:txBody>
      </p:sp>
      <p:sp>
        <p:nvSpPr>
          <p:cNvPr id="3" name="TextBox 2">
            <a:extLst>
              <a:ext uri="{FF2B5EF4-FFF2-40B4-BE49-F238E27FC236}">
                <a16:creationId xmlns:a16="http://schemas.microsoft.com/office/drawing/2014/main" id="{12D80B88-0FFA-4E4B-9763-EE271F279C73}"/>
              </a:ext>
            </a:extLst>
          </p:cNvPr>
          <p:cNvSpPr txBox="1"/>
          <p:nvPr/>
        </p:nvSpPr>
        <p:spPr>
          <a:xfrm>
            <a:off x="914400" y="1752600"/>
            <a:ext cx="7315200" cy="3693319"/>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In 1946 the Supreme Court of the United States outlined a method of determining if an investment is covered by the Securities Act of 1933.  It is known as the Howey test.</a:t>
            </a:r>
          </a:p>
          <a:p>
            <a:endParaRPr lang="en-US" sz="2400" dirty="0">
              <a:solidFill>
                <a:schemeClr val="accent1">
                  <a:lumMod val="50000"/>
                </a:schemeClr>
              </a:solidFill>
              <a:latin typeface="Tw Cen MT" panose="020B0602020104020603" pitchFamily="34" charset="0"/>
            </a:endParaRPr>
          </a:p>
          <a:p>
            <a:pPr marL="457200" indent="-457200">
              <a:buAutoNum type="arabicParenR"/>
            </a:pPr>
            <a:r>
              <a:rPr lang="en-US" sz="2400" dirty="0">
                <a:solidFill>
                  <a:schemeClr val="accent1">
                    <a:lumMod val="50000"/>
                  </a:schemeClr>
                </a:solidFill>
                <a:latin typeface="Tw Cen MT" panose="020B0602020104020603" pitchFamily="34" charset="0"/>
              </a:rPr>
              <a:t>An investment due to </a:t>
            </a:r>
          </a:p>
          <a:p>
            <a:pPr marL="457200" indent="-457200">
              <a:buAutoNum type="arabicParenR"/>
            </a:pPr>
            <a:r>
              <a:rPr lang="en-US" sz="2400" dirty="0">
                <a:solidFill>
                  <a:schemeClr val="accent1">
                    <a:lumMod val="50000"/>
                  </a:schemeClr>
                </a:solidFill>
                <a:latin typeface="Tw Cen MT" panose="020B0602020104020603" pitchFamily="34" charset="0"/>
              </a:rPr>
              <a:t>an </a:t>
            </a:r>
            <a:r>
              <a:rPr lang="en-US" sz="2400" u="sng" dirty="0">
                <a:solidFill>
                  <a:schemeClr val="accent1">
                    <a:lumMod val="50000"/>
                  </a:schemeClr>
                </a:solidFill>
                <a:latin typeface="Tw Cen MT" panose="020B0602020104020603" pitchFamily="34" charset="0"/>
              </a:rPr>
              <a:t>expectation of profits </a:t>
            </a:r>
            <a:r>
              <a:rPr lang="en-US" sz="2400" dirty="0">
                <a:solidFill>
                  <a:schemeClr val="accent1">
                    <a:lumMod val="50000"/>
                  </a:schemeClr>
                </a:solidFill>
                <a:latin typeface="Tw Cen MT" panose="020B0602020104020603" pitchFamily="34" charset="0"/>
              </a:rPr>
              <a:t>arising from</a:t>
            </a:r>
          </a:p>
          <a:p>
            <a:pPr marL="457200" indent="-457200">
              <a:buAutoNum type="arabicParenR"/>
            </a:pPr>
            <a:r>
              <a:rPr lang="en-US" sz="2400" dirty="0">
                <a:solidFill>
                  <a:schemeClr val="accent1">
                    <a:lumMod val="50000"/>
                  </a:schemeClr>
                </a:solidFill>
                <a:latin typeface="Tw Cen MT" panose="020B0602020104020603" pitchFamily="34" charset="0"/>
              </a:rPr>
              <a:t>a common enterprise</a:t>
            </a:r>
          </a:p>
          <a:p>
            <a:pPr marL="457200" indent="-457200">
              <a:buAutoNum type="arabicParenR"/>
            </a:pPr>
            <a:r>
              <a:rPr lang="en-US" sz="2400" dirty="0">
                <a:solidFill>
                  <a:schemeClr val="accent1">
                    <a:lumMod val="50000"/>
                  </a:schemeClr>
                </a:solidFill>
                <a:latin typeface="Tw Cen MT" panose="020B0602020104020603" pitchFamily="34" charset="0"/>
              </a:rPr>
              <a:t>which depends on the efforts of a promoter or third party.</a:t>
            </a:r>
          </a:p>
          <a:p>
            <a:endParaRPr lang="en-US" dirty="0"/>
          </a:p>
        </p:txBody>
      </p:sp>
    </p:spTree>
    <p:extLst>
      <p:ext uri="{BB962C8B-B14F-4D97-AF65-F5344CB8AC3E}">
        <p14:creationId xmlns:p14="http://schemas.microsoft.com/office/powerpoint/2010/main" val="3478340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Types of Securities</a:t>
            </a:r>
            <a:endParaRPr lang="en-US" sz="54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2862322"/>
          </a:xfrm>
          <a:prstGeom prst="rect">
            <a:avLst/>
          </a:prstGeom>
          <a:noFill/>
        </p:spPr>
        <p:txBody>
          <a:bodyPr wrap="square" rtlCol="0">
            <a:spAutoFit/>
          </a:bodyPr>
          <a:lstStyle/>
          <a:p>
            <a:r>
              <a:rPr lang="en-US" sz="3600" dirty="0">
                <a:solidFill>
                  <a:schemeClr val="accent1">
                    <a:lumMod val="50000"/>
                  </a:schemeClr>
                </a:solidFill>
                <a:latin typeface="Tw Cen MT" panose="020B0602020104020603" pitchFamily="34" charset="0"/>
              </a:rPr>
              <a:t>Debt securities - raise money by obtaining loans from investors.</a:t>
            </a:r>
          </a:p>
          <a:p>
            <a:endParaRPr lang="en-US" sz="3600" dirty="0">
              <a:solidFill>
                <a:schemeClr val="accent1">
                  <a:lumMod val="50000"/>
                </a:schemeClr>
              </a:solidFill>
              <a:latin typeface="Tw Cen MT" panose="020B0602020104020603" pitchFamily="34" charset="0"/>
            </a:endParaRPr>
          </a:p>
          <a:p>
            <a:r>
              <a:rPr lang="en-US" sz="3600" dirty="0">
                <a:solidFill>
                  <a:schemeClr val="accent1">
                    <a:lumMod val="50000"/>
                  </a:schemeClr>
                </a:solidFill>
                <a:latin typeface="Tw Cen MT" panose="020B0602020104020603" pitchFamily="34" charset="0"/>
              </a:rPr>
              <a:t>Equity securities – raise money by selling ownership interest in your company.</a:t>
            </a:r>
          </a:p>
        </p:txBody>
      </p:sp>
    </p:spTree>
    <p:extLst>
      <p:ext uri="{BB962C8B-B14F-4D97-AF65-F5344CB8AC3E}">
        <p14:creationId xmlns:p14="http://schemas.microsoft.com/office/powerpoint/2010/main" val="244198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Basic General Rule</a:t>
            </a:r>
            <a:endParaRPr lang="en-US" sz="54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3170099"/>
          </a:xfrm>
          <a:prstGeom prst="rect">
            <a:avLst/>
          </a:prstGeom>
          <a:noFill/>
        </p:spPr>
        <p:txBody>
          <a:bodyPr wrap="square" rtlCol="0">
            <a:spAutoFit/>
          </a:bodyPr>
          <a:lstStyle/>
          <a:p>
            <a:r>
              <a:rPr lang="en-US" sz="2000" dirty="0">
                <a:solidFill>
                  <a:schemeClr val="accent1">
                    <a:lumMod val="50000"/>
                  </a:schemeClr>
                </a:solidFill>
                <a:latin typeface="Tw Cen MT" panose="020B0602020104020603" pitchFamily="34" charset="0"/>
              </a:rPr>
              <a:t>MCA </a:t>
            </a:r>
            <a:r>
              <a:rPr lang="en-US" sz="2000" b="1" dirty="0">
                <a:solidFill>
                  <a:schemeClr val="accent1">
                    <a:lumMod val="50000"/>
                  </a:schemeClr>
                </a:solidFill>
                <a:latin typeface="Tw Cen MT" panose="020B0602020104020603" pitchFamily="34" charset="0"/>
              </a:rPr>
              <a:t>30-10-202. Registration of securities. </a:t>
            </a:r>
            <a:r>
              <a:rPr lang="en-US" sz="2000" dirty="0">
                <a:solidFill>
                  <a:schemeClr val="accent1">
                    <a:lumMod val="50000"/>
                  </a:schemeClr>
                </a:solidFill>
                <a:latin typeface="Tw Cen MT" panose="020B0602020104020603" pitchFamily="34" charset="0"/>
              </a:rPr>
              <a:t>It is unlawful for any person to offer or sell any security in this state, except securities exempt under </a:t>
            </a:r>
            <a:r>
              <a:rPr lang="en-US" sz="2000" dirty="0">
                <a:solidFill>
                  <a:schemeClr val="accent1">
                    <a:lumMod val="50000"/>
                  </a:schemeClr>
                </a:solidFill>
                <a:latin typeface="Tw Cen MT" panose="020B0602020104020603" pitchFamily="34" charset="0"/>
                <a:hlinkClick r:id="rId3" action="ppaction://hlinkfile"/>
              </a:rPr>
              <a:t>30-10-104</a:t>
            </a:r>
            <a:r>
              <a:rPr lang="en-US" sz="2000" dirty="0">
                <a:solidFill>
                  <a:schemeClr val="accent1">
                    <a:lumMod val="50000"/>
                  </a:schemeClr>
                </a:solidFill>
                <a:latin typeface="Tw Cen MT" panose="020B0602020104020603" pitchFamily="34" charset="0"/>
              </a:rPr>
              <a:t> or when sold in transactions exempt under </a:t>
            </a:r>
            <a:r>
              <a:rPr lang="en-US" sz="2000" dirty="0">
                <a:solidFill>
                  <a:schemeClr val="accent1">
                    <a:lumMod val="50000"/>
                  </a:schemeClr>
                </a:solidFill>
                <a:latin typeface="Tw Cen MT" panose="020B0602020104020603" pitchFamily="34" charset="0"/>
                <a:hlinkClick r:id="rId4" action="ppaction://hlinkfile"/>
              </a:rPr>
              <a:t>30-10-105</a:t>
            </a:r>
            <a:r>
              <a:rPr lang="en-US" sz="2000" dirty="0">
                <a:solidFill>
                  <a:schemeClr val="accent1">
                    <a:lumMod val="50000"/>
                  </a:schemeClr>
                </a:solidFill>
                <a:latin typeface="Tw Cen MT" panose="020B0602020104020603" pitchFamily="34" charset="0"/>
              </a:rPr>
              <a:t>, unless: </a:t>
            </a:r>
          </a:p>
          <a:p>
            <a:br>
              <a:rPr lang="en-US" sz="2000" dirty="0">
                <a:solidFill>
                  <a:schemeClr val="accent1">
                    <a:lumMod val="50000"/>
                  </a:schemeClr>
                </a:solidFill>
                <a:latin typeface="Tw Cen MT" panose="020B0602020104020603" pitchFamily="34" charset="0"/>
              </a:rPr>
            </a:br>
            <a:r>
              <a:rPr lang="en-US" sz="2000" dirty="0">
                <a:solidFill>
                  <a:schemeClr val="accent1">
                    <a:lumMod val="50000"/>
                  </a:schemeClr>
                </a:solidFill>
                <a:latin typeface="Tw Cen MT" panose="020B0602020104020603" pitchFamily="34" charset="0"/>
              </a:rPr>
              <a:t>     (1) the security is registered by notification, coordination, or qualification under parts 1 through 3 of this chapter; or </a:t>
            </a:r>
          </a:p>
          <a:p>
            <a:br>
              <a:rPr lang="en-US" sz="2000" dirty="0">
                <a:solidFill>
                  <a:schemeClr val="accent1">
                    <a:lumMod val="50000"/>
                  </a:schemeClr>
                </a:solidFill>
                <a:latin typeface="Tw Cen MT" panose="020B0602020104020603" pitchFamily="34" charset="0"/>
              </a:rPr>
            </a:br>
            <a:r>
              <a:rPr lang="en-US" sz="2000" dirty="0">
                <a:solidFill>
                  <a:schemeClr val="accent1">
                    <a:lumMod val="50000"/>
                  </a:schemeClr>
                </a:solidFill>
                <a:latin typeface="Tw Cen MT" panose="020B0602020104020603" pitchFamily="34" charset="0"/>
              </a:rPr>
              <a:t>     (2) for a federal covered security, the security has been filed with the commissioner pursuant to </a:t>
            </a:r>
            <a:r>
              <a:rPr lang="en-US" sz="2000" dirty="0">
                <a:solidFill>
                  <a:schemeClr val="accent1">
                    <a:lumMod val="50000"/>
                  </a:schemeClr>
                </a:solidFill>
                <a:latin typeface="Tw Cen MT" panose="020B0602020104020603" pitchFamily="34" charset="0"/>
                <a:hlinkClick r:id="rId5" action="ppaction://hlinkfile"/>
              </a:rPr>
              <a:t>30-10-211</a:t>
            </a:r>
            <a:r>
              <a:rPr lang="en-US" sz="2000" dirty="0">
                <a:solidFill>
                  <a:schemeClr val="accent1">
                    <a:lumMod val="50000"/>
                  </a:schemeClr>
                </a:solidFill>
                <a:latin typeface="Tw Cen MT" panose="020B0602020104020603" pitchFamily="34" charset="0"/>
              </a:rPr>
              <a:t> and the fee prescribed in </a:t>
            </a:r>
            <a:r>
              <a:rPr lang="en-US" sz="2000" dirty="0">
                <a:solidFill>
                  <a:schemeClr val="accent1">
                    <a:lumMod val="50000"/>
                  </a:schemeClr>
                </a:solidFill>
                <a:latin typeface="Tw Cen MT" panose="020B0602020104020603" pitchFamily="34" charset="0"/>
                <a:hlinkClick r:id="rId6" action="ppaction://hlinkfile"/>
              </a:rPr>
              <a:t>30-10-209</a:t>
            </a:r>
            <a:r>
              <a:rPr lang="en-US" sz="2000" dirty="0">
                <a:solidFill>
                  <a:schemeClr val="accent1">
                    <a:lumMod val="50000"/>
                  </a:schemeClr>
                </a:solidFill>
                <a:latin typeface="Tw Cen MT" panose="020B0602020104020603" pitchFamily="34" charset="0"/>
              </a:rPr>
              <a:t> has been paid.</a:t>
            </a:r>
          </a:p>
        </p:txBody>
      </p:sp>
      <p:pic>
        <p:nvPicPr>
          <p:cNvPr id="8" name="Picture 7">
            <a:extLst>
              <a:ext uri="{FF2B5EF4-FFF2-40B4-BE49-F238E27FC236}">
                <a16:creationId xmlns:a16="http://schemas.microsoft.com/office/drawing/2014/main" id="{3DF7CEFA-0093-404D-A7A9-5CFD2E5197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400" y="4470251"/>
            <a:ext cx="2171700" cy="2105025"/>
          </a:xfrm>
          <a:prstGeom prst="rect">
            <a:avLst/>
          </a:prstGeom>
        </p:spPr>
      </p:pic>
    </p:spTree>
    <p:extLst>
      <p:ext uri="{BB962C8B-B14F-4D97-AF65-F5344CB8AC3E}">
        <p14:creationId xmlns:p14="http://schemas.microsoft.com/office/powerpoint/2010/main" val="351233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Securities Registration</a:t>
            </a:r>
            <a:endParaRPr lang="en-US" sz="5400" b="1" dirty="0">
              <a:latin typeface="Tw Cen MT" panose="020B0602020104020603" pitchFamily="34" charset="0"/>
            </a:endParaRPr>
          </a:p>
        </p:txBody>
      </p:sp>
      <p:sp>
        <p:nvSpPr>
          <p:cNvPr id="4" name="TextBox 3">
            <a:extLst>
              <a:ext uri="{FF2B5EF4-FFF2-40B4-BE49-F238E27FC236}">
                <a16:creationId xmlns:a16="http://schemas.microsoft.com/office/drawing/2014/main" id="{D887AD77-872D-4FE9-B768-04A5B7BE06EF}"/>
              </a:ext>
            </a:extLst>
          </p:cNvPr>
          <p:cNvSpPr txBox="1"/>
          <p:nvPr/>
        </p:nvSpPr>
        <p:spPr>
          <a:xfrm>
            <a:off x="914400" y="1676400"/>
            <a:ext cx="7315200" cy="2677656"/>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Issuers can register their securities with the Securities and Exchange Commission and with state securities regulators.  Once a security is registered, it is considered a public offering.</a:t>
            </a:r>
          </a:p>
          <a:p>
            <a:endParaRPr lang="en-US" sz="2400" dirty="0">
              <a:solidFill>
                <a:schemeClr val="accent1">
                  <a:lumMod val="50000"/>
                </a:schemeClr>
              </a:solidFill>
              <a:latin typeface="Tw Cen MT" panose="020B0602020104020603" pitchFamily="34" charset="0"/>
            </a:endParaRPr>
          </a:p>
          <a:p>
            <a:r>
              <a:rPr lang="en-US" sz="2400" dirty="0">
                <a:solidFill>
                  <a:schemeClr val="accent1">
                    <a:lumMod val="50000"/>
                  </a:schemeClr>
                </a:solidFill>
                <a:latin typeface="Tw Cen MT" panose="020B0602020104020603" pitchFamily="34" charset="0"/>
              </a:rPr>
              <a:t>MCA §§ 30-10-204  and 205 set forth the requirements for securities registration.</a:t>
            </a:r>
          </a:p>
        </p:txBody>
      </p:sp>
      <p:pic>
        <p:nvPicPr>
          <p:cNvPr id="9" name="Picture 8">
            <a:extLst>
              <a:ext uri="{FF2B5EF4-FFF2-40B4-BE49-F238E27FC236}">
                <a16:creationId xmlns:a16="http://schemas.microsoft.com/office/drawing/2014/main" id="{A57742BE-5471-43F3-AD35-CE194AAA03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341651"/>
            <a:ext cx="3290871" cy="2133600"/>
          </a:xfrm>
          <a:prstGeom prst="rect">
            <a:avLst/>
          </a:prstGeom>
        </p:spPr>
      </p:pic>
    </p:spTree>
    <p:extLst>
      <p:ext uri="{BB962C8B-B14F-4D97-AF65-F5344CB8AC3E}">
        <p14:creationId xmlns:p14="http://schemas.microsoft.com/office/powerpoint/2010/main" val="372774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Exempt Securities </a:t>
            </a: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4524315"/>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MCA § 30-10-104: Provides for the exemption of certain types of securities such as:</a:t>
            </a:r>
          </a:p>
          <a:p>
            <a:pPr marL="342900" indent="-342900">
              <a:buFont typeface="Arial" panose="020B0604020202020204" pitchFamily="34" charset="0"/>
              <a:buChar char="•"/>
            </a:pPr>
            <a:r>
              <a:rPr lang="en-US" sz="2400" dirty="0">
                <a:solidFill>
                  <a:schemeClr val="accent1">
                    <a:lumMod val="50000"/>
                  </a:schemeClr>
                </a:solidFill>
                <a:latin typeface="Tw Cen MT" panose="020B0602020104020603" pitchFamily="34" charset="0"/>
              </a:rPr>
              <a:t>securities issued by governments (federal, state, county, city)</a:t>
            </a:r>
          </a:p>
          <a:p>
            <a:pPr marL="342900" indent="-342900">
              <a:buFont typeface="Arial" panose="020B0604020202020204" pitchFamily="34" charset="0"/>
              <a:buChar char="•"/>
            </a:pPr>
            <a:r>
              <a:rPr lang="en-US" sz="2400" dirty="0">
                <a:solidFill>
                  <a:schemeClr val="accent1">
                    <a:lumMod val="50000"/>
                  </a:schemeClr>
                </a:solidFill>
                <a:latin typeface="Tw Cen MT" panose="020B0602020104020603" pitchFamily="34" charset="0"/>
              </a:rPr>
              <a:t>securities issued non-profit issuers such as churches, hospitals, schools, fraternal organizations</a:t>
            </a:r>
          </a:p>
          <a:p>
            <a:pPr marL="342900" indent="-342900">
              <a:buFont typeface="Arial" panose="020B0604020202020204" pitchFamily="34" charset="0"/>
              <a:buChar char="•"/>
            </a:pPr>
            <a:r>
              <a:rPr lang="en-US" sz="2400" dirty="0">
                <a:solidFill>
                  <a:schemeClr val="accent1">
                    <a:lumMod val="50000"/>
                  </a:schemeClr>
                </a:solidFill>
                <a:latin typeface="Tw Cen MT" panose="020B0602020104020603" pitchFamily="34" charset="0"/>
              </a:rPr>
              <a:t>employee stock purchase plans</a:t>
            </a:r>
          </a:p>
          <a:p>
            <a:pPr marL="342900" indent="-342900">
              <a:buFont typeface="Arial" panose="020B0604020202020204" pitchFamily="34" charset="0"/>
              <a:buChar char="•"/>
            </a:pPr>
            <a:r>
              <a:rPr lang="en-US" sz="2400" dirty="0">
                <a:solidFill>
                  <a:schemeClr val="accent1">
                    <a:lumMod val="50000"/>
                  </a:schemeClr>
                </a:solidFill>
                <a:latin typeface="Tw Cen MT" panose="020B0602020104020603" pitchFamily="34" charset="0"/>
              </a:rPr>
              <a:t>securities listed on the New York Stock Exchange, the American Stock Exchange, the NASDAQ</a:t>
            </a:r>
          </a:p>
          <a:p>
            <a:pPr marL="342900" indent="-342900">
              <a:buFont typeface="Arial" panose="020B0604020202020204" pitchFamily="34" charset="0"/>
              <a:buChar char="•"/>
            </a:pPr>
            <a:r>
              <a:rPr lang="en-US" sz="2400" dirty="0">
                <a:solidFill>
                  <a:schemeClr val="accent1">
                    <a:lumMod val="50000"/>
                  </a:schemeClr>
                </a:solidFill>
                <a:latin typeface="Tw Cen MT" panose="020B0602020104020603" pitchFamily="34" charset="0"/>
              </a:rPr>
              <a:t>securities issued by insurance companies</a:t>
            </a:r>
          </a:p>
          <a:p>
            <a:pPr marL="342900" indent="-342900">
              <a:buFont typeface="Arial" panose="020B0604020202020204" pitchFamily="34" charset="0"/>
              <a:buChar char="•"/>
            </a:pPr>
            <a:endParaRPr lang="en-US" sz="2400" dirty="0">
              <a:solidFill>
                <a:schemeClr val="accent1">
                  <a:lumMod val="50000"/>
                </a:schemeClr>
              </a:solidFill>
              <a:latin typeface="Tw Cen MT" panose="020B0602020104020603" pitchFamily="34" charset="0"/>
            </a:endParaRPr>
          </a:p>
          <a:p>
            <a:endParaRPr lang="en-US" sz="2400" dirty="0">
              <a:solidFill>
                <a:schemeClr val="accent1">
                  <a:lumMod val="50000"/>
                </a:schemeClr>
              </a:solidFill>
              <a:latin typeface="Tw Cen MT" panose="020B0602020104020603" pitchFamily="34" charset="0"/>
            </a:endParaRPr>
          </a:p>
          <a:p>
            <a:endParaRPr lang="en-US" sz="2400" dirty="0">
              <a:solidFill>
                <a:schemeClr val="accent1">
                  <a:lumMod val="50000"/>
                </a:schemeClr>
              </a:solidFill>
              <a:latin typeface="Tw Cen MT" panose="020B0602020104020603" pitchFamily="34" charset="0"/>
            </a:endParaRPr>
          </a:p>
        </p:txBody>
      </p:sp>
      <p:pic>
        <p:nvPicPr>
          <p:cNvPr id="7" name="Picture 6">
            <a:extLst>
              <a:ext uri="{FF2B5EF4-FFF2-40B4-BE49-F238E27FC236}">
                <a16:creationId xmlns:a16="http://schemas.microsoft.com/office/drawing/2014/main" id="{5181C5D1-2D4C-4C09-BD24-0F3B90995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698851"/>
            <a:ext cx="2314575" cy="1647825"/>
          </a:xfrm>
          <a:prstGeom prst="rect">
            <a:avLst/>
          </a:prstGeom>
        </p:spPr>
      </p:pic>
    </p:spTree>
    <p:extLst>
      <p:ext uri="{BB962C8B-B14F-4D97-AF65-F5344CB8AC3E}">
        <p14:creationId xmlns:p14="http://schemas.microsoft.com/office/powerpoint/2010/main" val="4111758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w Cen MT" panose="020B0602020104020603" pitchFamily="34" charset="0"/>
              </a:rPr>
              <a:t>Exempt Transactions</a:t>
            </a:r>
            <a:endParaRPr lang="en-US" sz="5400" b="1" dirty="0">
              <a:latin typeface="Tw Cen MT" panose="020B0602020104020603" pitchFamily="34" charset="0"/>
            </a:endParaRP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3600986"/>
          </a:xfrm>
          <a:prstGeom prst="rect">
            <a:avLst/>
          </a:prstGeom>
          <a:noFill/>
        </p:spPr>
        <p:txBody>
          <a:bodyPr wrap="square" rtlCol="0">
            <a:spAutoFit/>
          </a:bodyPr>
          <a:lstStyle/>
          <a:p>
            <a:r>
              <a:rPr lang="en-US" sz="2400" dirty="0">
                <a:solidFill>
                  <a:schemeClr val="accent1">
                    <a:lumMod val="50000"/>
                  </a:schemeClr>
                </a:solidFill>
                <a:latin typeface="Tw Cen MT" panose="020B0602020104020603" pitchFamily="34" charset="0"/>
              </a:rPr>
              <a:t>MCA § 30-10-105: Exempt transactions provides exemptions for both the security and the offer and sale of the security.  Following are some examples:</a:t>
            </a:r>
          </a:p>
          <a:p>
            <a:endParaRPr lang="en-US" sz="2400" dirty="0">
              <a:solidFill>
                <a:schemeClr val="accent1">
                  <a:lumMod val="50000"/>
                </a:schemeClr>
              </a:solidFill>
              <a:latin typeface="Tw Cen MT" panose="020B0602020104020603" pitchFamily="34" charset="0"/>
            </a:endParaRP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MCA § 30-10-105(8)(a ): Exempt offering to not more than 10 investors</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MCA § 30-10-105(8)(b ): Exempt offering to not more than 25 investors</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MCA § 30-10-105(8)(c ): Exempt offering to not more than 35 investors (Montana businesses only)</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MCA § 30-10-105(22):  Exempt securities crowdfunding exemption</a:t>
            </a:r>
          </a:p>
          <a:p>
            <a:pPr marL="342900" indent="-342900">
              <a:buFont typeface="Arial" panose="020B0604020202020204" pitchFamily="34" charset="0"/>
              <a:buChar char="•"/>
            </a:pPr>
            <a:r>
              <a:rPr lang="en-US" dirty="0">
                <a:solidFill>
                  <a:schemeClr val="accent1">
                    <a:lumMod val="50000"/>
                  </a:schemeClr>
                </a:solidFill>
                <a:latin typeface="Tw Cen MT" panose="020B0602020104020603" pitchFamily="34" charset="0"/>
              </a:rPr>
              <a:t>MCA § 30-10-105(21):  Exempt securities cooperative exemption</a:t>
            </a:r>
          </a:p>
          <a:p>
            <a:endParaRPr lang="en-US" sz="2400" dirty="0">
              <a:solidFill>
                <a:schemeClr val="accent1">
                  <a:lumMod val="50000"/>
                </a:schemeClr>
              </a:solidFill>
              <a:latin typeface="Tw Cen MT" panose="020B0602020104020603" pitchFamily="34" charset="0"/>
            </a:endParaRPr>
          </a:p>
        </p:txBody>
      </p:sp>
      <p:pic>
        <p:nvPicPr>
          <p:cNvPr id="7" name="Picture 6">
            <a:extLst>
              <a:ext uri="{FF2B5EF4-FFF2-40B4-BE49-F238E27FC236}">
                <a16:creationId xmlns:a16="http://schemas.microsoft.com/office/drawing/2014/main" id="{CB42E0BE-5545-4175-BF3C-3061FF6F6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800600"/>
            <a:ext cx="2314575" cy="1647825"/>
          </a:xfrm>
          <a:prstGeom prst="rect">
            <a:avLst/>
          </a:prstGeom>
        </p:spPr>
      </p:pic>
    </p:spTree>
    <p:extLst>
      <p:ext uri="{BB962C8B-B14F-4D97-AF65-F5344CB8AC3E}">
        <p14:creationId xmlns:p14="http://schemas.microsoft.com/office/powerpoint/2010/main" val="3732900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713" y="5522764"/>
            <a:ext cx="2621973" cy="1067534"/>
          </a:xfrm>
          <a:prstGeom prst="rect">
            <a:avLst/>
          </a:prstGeom>
          <a:solidFill>
            <a:schemeClr val="bg1"/>
          </a:solidFill>
        </p:spPr>
      </p:pic>
      <p:sp>
        <p:nvSpPr>
          <p:cNvPr id="6" name="Rectangle 5"/>
          <p:cNvSpPr/>
          <p:nvPr/>
        </p:nvSpPr>
        <p:spPr>
          <a:xfrm>
            <a:off x="0" y="0"/>
            <a:ext cx="9144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w Cen MT" panose="020B0602020104020603" pitchFamily="34" charset="0"/>
              </a:rPr>
              <a:t>Requirements for all </a:t>
            </a:r>
          </a:p>
          <a:p>
            <a:pPr algn="ctr"/>
            <a:r>
              <a:rPr lang="en-US" sz="4800" dirty="0">
                <a:latin typeface="Tw Cen MT" panose="020B0602020104020603" pitchFamily="34" charset="0"/>
              </a:rPr>
              <a:t>Securities Offerings</a:t>
            </a:r>
          </a:p>
        </p:txBody>
      </p:sp>
      <p:sp>
        <p:nvSpPr>
          <p:cNvPr id="2" name="TextBox 1">
            <a:extLst>
              <a:ext uri="{FF2B5EF4-FFF2-40B4-BE49-F238E27FC236}">
                <a16:creationId xmlns:a16="http://schemas.microsoft.com/office/drawing/2014/main" id="{B4086812-118E-4F4E-A33F-30794B8CE1F4}"/>
              </a:ext>
            </a:extLst>
          </p:cNvPr>
          <p:cNvSpPr txBox="1"/>
          <p:nvPr/>
        </p:nvSpPr>
        <p:spPr>
          <a:xfrm>
            <a:off x="479713" y="1752600"/>
            <a:ext cx="8130887" cy="1200329"/>
          </a:xfrm>
          <a:prstGeom prst="rect">
            <a:avLst/>
          </a:prstGeom>
          <a:noFill/>
        </p:spPr>
        <p:txBody>
          <a:bodyPr wrap="square" rtlCol="0">
            <a:spAutoFit/>
          </a:bodyPr>
          <a:lstStyle/>
          <a:p>
            <a:endParaRPr lang="en-US" b="1" dirty="0">
              <a:solidFill>
                <a:schemeClr val="accent1">
                  <a:lumMod val="75000"/>
                </a:schemeClr>
              </a:solidFill>
            </a:endParaRPr>
          </a:p>
          <a:p>
            <a:endParaRPr lang="en-US" u="sng" dirty="0"/>
          </a:p>
          <a:p>
            <a:endParaRPr lang="en-US" dirty="0"/>
          </a:p>
          <a:p>
            <a:endParaRPr lang="en-US" dirty="0"/>
          </a:p>
        </p:txBody>
      </p:sp>
      <p:sp>
        <p:nvSpPr>
          <p:cNvPr id="3" name="TextBox 2">
            <a:extLst>
              <a:ext uri="{FF2B5EF4-FFF2-40B4-BE49-F238E27FC236}">
                <a16:creationId xmlns:a16="http://schemas.microsoft.com/office/drawing/2014/main" id="{1647867B-E6A7-4D11-8475-7C457C78A835}"/>
              </a:ext>
            </a:extLst>
          </p:cNvPr>
          <p:cNvSpPr txBox="1"/>
          <p:nvPr/>
        </p:nvSpPr>
        <p:spPr>
          <a:xfrm>
            <a:off x="479713" y="1524000"/>
            <a:ext cx="8207087" cy="923330"/>
          </a:xfrm>
          <a:prstGeom prst="rect">
            <a:avLst/>
          </a:prstGeom>
          <a:noFill/>
        </p:spPr>
        <p:txBody>
          <a:bodyPr wrap="square" rtlCol="0">
            <a:spAutoFit/>
          </a:bodyPr>
          <a:lstStyle/>
          <a:p>
            <a:endParaRPr lang="en-US" dirty="0"/>
          </a:p>
          <a:p>
            <a:endParaRPr lang="en-US" dirty="0"/>
          </a:p>
          <a:p>
            <a:endParaRPr lang="en-US" dirty="0"/>
          </a:p>
        </p:txBody>
      </p:sp>
      <p:sp>
        <p:nvSpPr>
          <p:cNvPr id="7" name="TextBox 6">
            <a:extLst>
              <a:ext uri="{FF2B5EF4-FFF2-40B4-BE49-F238E27FC236}">
                <a16:creationId xmlns:a16="http://schemas.microsoft.com/office/drawing/2014/main" id="{2DF49D0E-77CA-464F-9DAE-8E559548AD05}"/>
              </a:ext>
            </a:extLst>
          </p:cNvPr>
          <p:cNvSpPr txBox="1"/>
          <p:nvPr/>
        </p:nvSpPr>
        <p:spPr>
          <a:xfrm>
            <a:off x="479713" y="1676400"/>
            <a:ext cx="8207087" cy="3693319"/>
          </a:xfrm>
          <a:prstGeom prst="rect">
            <a:avLst/>
          </a:prstGeom>
          <a:noFill/>
        </p:spPr>
        <p:txBody>
          <a:bodyPr wrap="square" rtlCol="0">
            <a:spAutoFit/>
          </a:bodyPr>
          <a:lstStyle/>
          <a:p>
            <a:pPr>
              <a:lnSpc>
                <a:spcPct val="90000"/>
              </a:lnSpc>
              <a:buFont typeface="Wingdings" pitchFamily="2" charset="2"/>
              <a:buNone/>
            </a:pPr>
            <a:r>
              <a:rPr lang="en-US" sz="2000" b="1" dirty="0">
                <a:solidFill>
                  <a:schemeClr val="accent1">
                    <a:lumMod val="50000"/>
                  </a:schemeClr>
                </a:solidFill>
                <a:latin typeface="Tw Cen MT" panose="020B0602020104020603" pitchFamily="34" charset="0"/>
              </a:rPr>
              <a:t>Don’t discount disclosure.</a:t>
            </a:r>
          </a:p>
          <a:p>
            <a:pPr>
              <a:lnSpc>
                <a:spcPct val="90000"/>
              </a:lnSpc>
              <a:buFont typeface="Wingdings" pitchFamily="2" charset="2"/>
              <a:buNone/>
            </a:pPr>
            <a:endParaRPr lang="en-US" sz="2000" dirty="0">
              <a:solidFill>
                <a:schemeClr val="accent1">
                  <a:lumMod val="50000"/>
                </a:schemeClr>
              </a:solidFill>
              <a:latin typeface="Tw Cen MT" panose="020B0602020104020603" pitchFamily="34" charset="0"/>
            </a:endParaRPr>
          </a:p>
          <a:p>
            <a:pPr>
              <a:lnSpc>
                <a:spcPct val="90000"/>
              </a:lnSpc>
            </a:pPr>
            <a:r>
              <a:rPr lang="en-US" sz="2000" dirty="0">
                <a:solidFill>
                  <a:schemeClr val="accent1">
                    <a:lumMod val="50000"/>
                  </a:schemeClr>
                </a:solidFill>
                <a:latin typeface="Tw Cen MT" panose="020B0602020104020603" pitchFamily="34" charset="0"/>
              </a:rPr>
              <a:t>Whether a securities offering is registered or exempt from registration, the issuer is </a:t>
            </a:r>
            <a:r>
              <a:rPr lang="en-US" sz="2000" b="1" u="sng" dirty="0">
                <a:solidFill>
                  <a:schemeClr val="accent1">
                    <a:lumMod val="50000"/>
                  </a:schemeClr>
                </a:solidFill>
                <a:latin typeface="Tw Cen MT" panose="020B0602020104020603" pitchFamily="34" charset="0"/>
              </a:rPr>
              <a:t>always</a:t>
            </a:r>
            <a:r>
              <a:rPr lang="en-US" sz="2000" dirty="0">
                <a:solidFill>
                  <a:schemeClr val="accent1">
                    <a:lumMod val="50000"/>
                  </a:schemeClr>
                </a:solidFill>
                <a:latin typeface="Tw Cen MT" panose="020B0602020104020603" pitchFamily="34" charset="0"/>
              </a:rPr>
              <a:t> required to make full disclosure to prospective investors.  </a:t>
            </a:r>
            <a:br>
              <a:rPr lang="en-US" sz="2000" dirty="0">
                <a:solidFill>
                  <a:schemeClr val="accent1">
                    <a:lumMod val="50000"/>
                  </a:schemeClr>
                </a:solidFill>
                <a:latin typeface="Tw Cen MT" panose="020B0602020104020603" pitchFamily="34" charset="0"/>
              </a:rPr>
            </a:br>
            <a:endParaRPr lang="en-US" sz="2000" dirty="0">
              <a:solidFill>
                <a:schemeClr val="accent1">
                  <a:lumMod val="50000"/>
                </a:schemeClr>
              </a:solidFill>
              <a:latin typeface="Tw Cen MT" panose="020B0602020104020603" pitchFamily="34" charset="0"/>
            </a:endParaRPr>
          </a:p>
          <a:p>
            <a:pPr>
              <a:lnSpc>
                <a:spcPct val="90000"/>
              </a:lnSpc>
            </a:pPr>
            <a:r>
              <a:rPr lang="en-US" sz="2000" dirty="0">
                <a:solidFill>
                  <a:schemeClr val="accent1">
                    <a:lumMod val="50000"/>
                  </a:schemeClr>
                </a:solidFill>
                <a:latin typeface="Tw Cen MT" panose="020B0602020104020603" pitchFamily="34" charset="0"/>
              </a:rPr>
              <a:t>Federal and state securities laws require the issuer to disclose all material facts and risks to investors. </a:t>
            </a:r>
          </a:p>
          <a:p>
            <a:pPr>
              <a:lnSpc>
                <a:spcPct val="90000"/>
              </a:lnSpc>
            </a:pPr>
            <a:endParaRPr lang="en-US" sz="2000" dirty="0">
              <a:solidFill>
                <a:schemeClr val="accent1">
                  <a:lumMod val="50000"/>
                </a:schemeClr>
              </a:solidFill>
              <a:latin typeface="Tw Cen MT" panose="020B0602020104020603" pitchFamily="34" charset="0"/>
            </a:endParaRPr>
          </a:p>
          <a:p>
            <a:pPr>
              <a:lnSpc>
                <a:spcPct val="90000"/>
              </a:lnSpc>
            </a:pPr>
            <a:r>
              <a:rPr lang="en-US" sz="2000" dirty="0">
                <a:solidFill>
                  <a:schemeClr val="accent1">
                    <a:lumMod val="50000"/>
                  </a:schemeClr>
                </a:solidFill>
                <a:latin typeface="Tw Cen MT" panose="020B0602020104020603" pitchFamily="34" charset="0"/>
              </a:rPr>
              <a:t>If you do not comply with disclosure requirements, you and your business may have committed securities fraud and could be subject to private lawsuits as well as administrative or criminal enforcement actions.  Full disclosure is the best way for a business to protect itself.</a:t>
            </a:r>
          </a:p>
          <a:p>
            <a:endParaRPr lang="en-US" dirty="0"/>
          </a:p>
        </p:txBody>
      </p:sp>
      <p:pic>
        <p:nvPicPr>
          <p:cNvPr id="9" name="Picture 8">
            <a:extLst>
              <a:ext uri="{FF2B5EF4-FFF2-40B4-BE49-F238E27FC236}">
                <a16:creationId xmlns:a16="http://schemas.microsoft.com/office/drawing/2014/main" id="{49547785-646E-4999-98AE-FC1CDFC5B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800600"/>
            <a:ext cx="2847975" cy="1789698"/>
          </a:xfrm>
          <a:prstGeom prst="rect">
            <a:avLst/>
          </a:prstGeom>
        </p:spPr>
      </p:pic>
    </p:spTree>
    <p:extLst>
      <p:ext uri="{BB962C8B-B14F-4D97-AF65-F5344CB8AC3E}">
        <p14:creationId xmlns:p14="http://schemas.microsoft.com/office/powerpoint/2010/main" val="1365226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TotalTime>
  <Words>1373</Words>
  <Application>Microsoft Office PowerPoint</Application>
  <PresentationFormat>On-screen Show (4:3)</PresentationFormat>
  <Paragraphs>220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Egan, Lynne</dc:creator>
  <cp:lastModifiedBy>Egan, Lynne</cp:lastModifiedBy>
  <cp:revision>56</cp:revision>
  <dcterms:created xsi:type="dcterms:W3CDTF">2017-10-25T19:04:21Z</dcterms:created>
  <dcterms:modified xsi:type="dcterms:W3CDTF">2018-10-01T19:12:21Z</dcterms:modified>
</cp:coreProperties>
</file>