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5"/>
  </p:notesMasterIdLst>
  <p:sldIdLst>
    <p:sldId id="256" r:id="rId2"/>
    <p:sldId id="278" r:id="rId3"/>
    <p:sldId id="261" r:id="rId4"/>
    <p:sldId id="264" r:id="rId5"/>
    <p:sldId id="265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-128" y="-26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0702169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cb9a0b074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cb9a0b074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d814cf7d3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d814cf7d3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86084eadb6_1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86084eadb6_1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723630543_5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723630543_5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d251bb473_0_6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d251bb473_0_6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87f93a6bb4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87f93a6bb4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87f93a6bb4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87f93a6bb4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cb9a0b074_1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cb9a0b074_1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723630543_1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723630543_1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cb9a0b074_1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cb9a0b074_1_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86084eadb6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86084eadb6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86084eadb6_1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86084eadb6_1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" name="Google Shape;11;p2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" name="Google Shape;12;p2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Google Shape;61;p11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2" name="Google Shape;62;p11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3" name="Google Shape;63;p11"/>
          <p:cNvSpPr txBox="1">
            <a:spLocks noGrp="1"/>
          </p:cNvSpPr>
          <p:nvPr>
            <p:ph type="title" hasCustomPrompt="1"/>
          </p:nvPr>
        </p:nvSpPr>
        <p:spPr>
          <a:xfrm>
            <a:off x="853950" y="1304850"/>
            <a:ext cx="74361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53950" y="2919450"/>
            <a:ext cx="74361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8" name="Google Shape;18;p3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Google Shape;22;p4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3" name="Google Shape;23;p4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4" name="Google Shape;24;p4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5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0" name="Google Shape;30;p5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1" name="Google Shape;31;p5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2400303" y="1602675"/>
            <a:ext cx="30714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2"/>
          </p:nvPr>
        </p:nvSpPr>
        <p:spPr>
          <a:xfrm>
            <a:off x="5650572" y="1602675"/>
            <a:ext cx="30714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Google Shape;40;p7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319500" y="936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319500" y="1846804"/>
            <a:ext cx="2808000" cy="280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rgbClr val="353535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Google Shape;45;p8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283103" y="712141"/>
            <a:ext cx="6244200" cy="383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/>
          <p:nvPr/>
        </p:nvSpPr>
        <p:spPr>
          <a:xfrm>
            <a:off x="4572000" y="1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0" name="Google Shape;5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1" name="Google Shape;51;p9"/>
          <p:cNvSpPr txBox="1">
            <a:spLocks noGrp="1"/>
          </p:cNvSpPr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subTitle" idx="1"/>
          </p:nvPr>
        </p:nvSpPr>
        <p:spPr>
          <a:xfrm>
            <a:off x="265500" y="273537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Google Shape;56;p10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7" name="Google Shape;57;p10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8" name="Google Shape;58;p10"/>
          <p:cNvSpPr txBox="1">
            <a:spLocks noGrp="1"/>
          </p:cNvSpPr>
          <p:nvPr>
            <p:ph type="body" idx="1"/>
          </p:nvPr>
        </p:nvSpPr>
        <p:spPr>
          <a:xfrm>
            <a:off x="328017" y="4226025"/>
            <a:ext cx="8388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wiss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20.jpg"/><Relationship Id="rId5" Type="http://schemas.openxmlformats.org/officeDocument/2006/relationships/image" Target="../media/image21.jpg"/><Relationship Id="rId6" Type="http://schemas.openxmlformats.org/officeDocument/2006/relationships/image" Target="../media/image22.jpg"/><Relationship Id="rId7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4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g"/><Relationship Id="rId5" Type="http://schemas.openxmlformats.org/officeDocument/2006/relationships/image" Target="../media/image8.jpg"/><Relationship Id="rId6" Type="http://schemas.openxmlformats.org/officeDocument/2006/relationships/image" Target="../media/image9.jp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5" Type="http://schemas.openxmlformats.org/officeDocument/2006/relationships/image" Target="../media/image12.jpg"/><Relationship Id="rId6" Type="http://schemas.openxmlformats.org/officeDocument/2006/relationships/image" Target="../media/image13.jpe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3"/>
          <p:cNvSpPr/>
          <p:nvPr/>
        </p:nvSpPr>
        <p:spPr>
          <a:xfrm>
            <a:off x="-32100" y="-76200"/>
            <a:ext cx="9208200" cy="5221200"/>
          </a:xfrm>
          <a:prstGeom prst="rect">
            <a:avLst/>
          </a:prstGeom>
          <a:solidFill>
            <a:srgbClr val="000000">
              <a:alpha val="7374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ctrTitle"/>
          </p:nvPr>
        </p:nvSpPr>
        <p:spPr>
          <a:xfrm>
            <a:off x="2423475" y="2036950"/>
            <a:ext cx="6331500" cy="231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4250" b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Insights From Behavioral Economics To Help You Sell (Persuade) </a:t>
            </a:r>
            <a:r>
              <a:rPr lang="en" sz="4250" b="0">
                <a:solidFill>
                  <a:srgbClr val="FFFFFF"/>
                </a:solidFill>
                <a:latin typeface="Pacifico"/>
                <a:ea typeface="Pacifico"/>
                <a:cs typeface="Pacifico"/>
                <a:sym typeface="Pacifico"/>
              </a:rPr>
              <a:t>Better</a:t>
            </a:r>
            <a:endParaRPr sz="4250" b="0">
              <a:solidFill>
                <a:srgbClr val="FFFFFF"/>
              </a:solidFill>
              <a:latin typeface="Pacifico"/>
              <a:ea typeface="Pacifico"/>
              <a:cs typeface="Pacifico"/>
              <a:sym typeface="Pacifico"/>
            </a:endParaRPr>
          </a:p>
          <a:p>
            <a:pPr marL="0" lvl="0" indent="0" algn="l" rtl="0">
              <a:spcBef>
                <a:spcPts val="19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4" name="Google Shape;74;p13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8725" y="431250"/>
            <a:ext cx="1823575" cy="1823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9"/>
          <p:cNvSpPr txBox="1">
            <a:spLocks noGrp="1"/>
          </p:cNvSpPr>
          <p:nvPr>
            <p:ph type="body" idx="1"/>
          </p:nvPr>
        </p:nvSpPr>
        <p:spPr>
          <a:xfrm>
            <a:off x="4839175" y="1357550"/>
            <a:ext cx="4033800" cy="318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rPr>
              <a:t>Amplify Benefits</a:t>
            </a:r>
            <a:r>
              <a:rPr lang="en" sz="2700" b="1">
                <a:solidFill>
                  <a:schemeClr val="dk1"/>
                </a:solidFill>
              </a:rPr>
              <a:t>- </a:t>
            </a:r>
            <a:r>
              <a:rPr lang="en" sz="1100" b="1"/>
              <a:t>People will be motivated to buy because:</a:t>
            </a:r>
            <a:endParaRPr sz="1000"/>
          </a:p>
          <a:p>
            <a:pPr marL="457200" lvl="0" indent="-323850" algn="l" rtl="0">
              <a:spcBef>
                <a:spcPts val="1600"/>
              </a:spcBef>
              <a:spcAft>
                <a:spcPts val="0"/>
              </a:spcAft>
              <a:buSzPts val="1500"/>
              <a:buChar char="●"/>
            </a:pPr>
            <a:r>
              <a:rPr lang="en" sz="1500" strike="sngStrike"/>
              <a:t>It looks like it will cost too much</a:t>
            </a:r>
            <a:endParaRPr sz="1500" strike="sngStrike"/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/>
              <a:t>Advertise a discount</a:t>
            </a:r>
            <a:endParaRPr sz="1500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 strike="sngStrike"/>
              <a:t>They normally grab coffee at work</a:t>
            </a:r>
            <a:endParaRPr sz="1500" strike="sngStrike"/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/>
              <a:t>Deliver, donate a percentage of the proceeds </a:t>
            </a:r>
            <a:endParaRPr sz="1500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 strike="sngStrike"/>
              <a:t>They don’t like lattes with lots of sugar</a:t>
            </a:r>
            <a:endParaRPr sz="1500" strike="sngStrike"/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/>
              <a:t>Sugar free or reduced sugar options</a:t>
            </a:r>
            <a:endParaRPr sz="1500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 strike="sngStrike"/>
              <a:t>They put it off</a:t>
            </a:r>
            <a:endParaRPr sz="1500" strike="sngStrike"/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/>
              <a:t>BOGO deal today only</a:t>
            </a:r>
            <a:endParaRPr sz="1500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 strike="sngStrike"/>
              <a:t>They don’t see anyone with pumpkin lattes</a:t>
            </a:r>
            <a:endParaRPr sz="1500" strike="sngStrike"/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/>
              <a:t>Give away small samples to people walking by, post reviews</a:t>
            </a:r>
            <a:endParaRPr sz="1900" strike="sngStrike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Arial"/>
              <a:buNone/>
            </a:pPr>
            <a:endParaRPr sz="1800">
              <a:solidFill>
                <a:srgbClr val="000000"/>
              </a:solidFill>
            </a:endParaRPr>
          </a:p>
        </p:txBody>
      </p:sp>
      <p:pic>
        <p:nvPicPr>
          <p:cNvPr id="191" name="Google Shape;191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605275" y="-43412"/>
            <a:ext cx="5230325" cy="5230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p30" descr="wingtip club san francisco 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57775" y="-107725"/>
            <a:ext cx="9259550" cy="6165450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30"/>
          <p:cNvSpPr/>
          <p:nvPr/>
        </p:nvSpPr>
        <p:spPr>
          <a:xfrm>
            <a:off x="-83450" y="-76200"/>
            <a:ext cx="9317100" cy="5281200"/>
          </a:xfrm>
          <a:prstGeom prst="rect">
            <a:avLst/>
          </a:prstGeom>
          <a:solidFill>
            <a:srgbClr val="000000">
              <a:alpha val="7374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30"/>
          <p:cNvSpPr txBox="1">
            <a:spLocks noGrp="1"/>
          </p:cNvSpPr>
          <p:nvPr>
            <p:ph type="title"/>
          </p:nvPr>
        </p:nvSpPr>
        <p:spPr>
          <a:xfrm>
            <a:off x="328049" y="1257975"/>
            <a:ext cx="8179800" cy="383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Better than expected- </a:t>
            </a:r>
            <a:r>
              <a:rPr lang="en" sz="3800" b="0" dirty="0"/>
              <a:t>Experiences are like neuro price tags that can change over time.</a:t>
            </a:r>
            <a:endParaRPr sz="3800" b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 </a:t>
            </a:r>
            <a:endParaRPr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1"/>
          <p:cNvSpPr txBox="1">
            <a:spLocks noGrp="1"/>
          </p:cNvSpPr>
          <p:nvPr>
            <p:ph type="title"/>
          </p:nvPr>
        </p:nvSpPr>
        <p:spPr>
          <a:xfrm>
            <a:off x="283103" y="712141"/>
            <a:ext cx="6244200" cy="383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4" name="Google Shape;204;p31" descr="wingtip club san francisco 11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230825" cy="2151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31" descr="wingtip club san francisco 8299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8028" y="-2100"/>
            <a:ext cx="3230825" cy="21554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31" descr="wingtip club san francisco 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59700" y="2151225"/>
            <a:ext cx="4684300" cy="31251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31" descr="wingtip club san francisco 857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2151225"/>
            <a:ext cx="4485212" cy="2992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31" descr="wingtip club san francisco 5"/>
          <p:cNvPicPr preferRelativeResize="0"/>
          <p:nvPr/>
        </p:nvPicPr>
        <p:blipFill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9375" y="-2107"/>
            <a:ext cx="3230825" cy="21554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Google Shape;213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5988" y="-220025"/>
            <a:ext cx="9175976" cy="6117298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32"/>
          <p:cNvSpPr/>
          <p:nvPr/>
        </p:nvSpPr>
        <p:spPr>
          <a:xfrm>
            <a:off x="283000" y="297900"/>
            <a:ext cx="4547700" cy="4547700"/>
          </a:xfrm>
          <a:prstGeom prst="rect">
            <a:avLst/>
          </a:prstGeom>
          <a:solidFill>
            <a:srgbClr val="000000">
              <a:alpha val="7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32"/>
          <p:cNvSpPr txBox="1">
            <a:spLocks noGrp="1"/>
          </p:cNvSpPr>
          <p:nvPr>
            <p:ph type="body" idx="4294967295"/>
          </p:nvPr>
        </p:nvSpPr>
        <p:spPr>
          <a:xfrm>
            <a:off x="481300" y="529650"/>
            <a:ext cx="4151100" cy="408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solidFill>
                  <a:schemeClr val="accent5"/>
                </a:solidFill>
              </a:rPr>
              <a:t>The Future is Just An Idea</a:t>
            </a:r>
            <a:endParaRPr sz="2800" b="1">
              <a:solidFill>
                <a:schemeClr val="accent5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lt1"/>
                </a:solidFill>
              </a:rPr>
              <a:t>The present moment is a rich multi sensory experience that’s hitting me right now.  The future has much less emotional pull than what’s right in front of me.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austin-distel-tLZhFRLj6nY-unsplash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49008"/>
            <a:ext cx="9144000" cy="6096628"/>
          </a:xfrm>
          <a:prstGeom prst="rect">
            <a:avLst/>
          </a:prstGeom>
        </p:spPr>
      </p:pic>
      <p:sp>
        <p:nvSpPr>
          <p:cNvPr id="5" name="Google Shape;72;p13"/>
          <p:cNvSpPr/>
          <p:nvPr/>
        </p:nvSpPr>
        <p:spPr>
          <a:xfrm>
            <a:off x="-106729" y="-293914"/>
            <a:ext cx="9416029" cy="6355134"/>
          </a:xfrm>
          <a:prstGeom prst="rect">
            <a:avLst/>
          </a:prstGeom>
          <a:solidFill>
            <a:srgbClr val="000000">
              <a:alpha val="7374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693736" y="2347656"/>
            <a:ext cx="76204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Futura"/>
                <a:cs typeface="Futura"/>
              </a:rPr>
              <a:t>Environment Shapes Behavior</a:t>
            </a:r>
            <a:endParaRPr lang="en-US" sz="3600" dirty="0">
              <a:solidFill>
                <a:schemeClr val="bg1"/>
              </a:solidFill>
              <a:latin typeface="Futura"/>
              <a:cs typeface="Futura"/>
            </a:endParaRPr>
          </a:p>
        </p:txBody>
      </p:sp>
    </p:spTree>
    <p:extLst>
      <p:ext uri="{BB962C8B-B14F-4D97-AF65-F5344CB8AC3E}">
        <p14:creationId xmlns:p14="http://schemas.microsoft.com/office/powerpoint/2010/main" val="3093709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8"/>
          <p:cNvSpPr txBox="1">
            <a:spLocks noGrp="1"/>
          </p:cNvSpPr>
          <p:nvPr>
            <p:ph type="title"/>
          </p:nvPr>
        </p:nvSpPr>
        <p:spPr>
          <a:xfrm>
            <a:off x="341400" y="551025"/>
            <a:ext cx="8622300" cy="22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5"/>
                </a:solidFill>
              </a:rPr>
              <a:t>Emotions</a:t>
            </a:r>
            <a:r>
              <a:rPr lang="en" dirty="0"/>
              <a:t> </a:t>
            </a:r>
            <a:r>
              <a:rPr lang="en" sz="2400" b="0" dirty="0"/>
              <a:t>Emotions prioritize (or assign values) to our choices.</a:t>
            </a:r>
            <a:endParaRPr sz="2400" b="0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400" b="0" dirty="0"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2400" b="0" dirty="0">
                <a:solidFill>
                  <a:srgbClr val="FFFFFF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     With Emotions			</a:t>
            </a:r>
            <a:r>
              <a:rPr lang="en-US" sz="2400" b="0" dirty="0">
                <a:solidFill>
                  <a:srgbClr val="FFFFFF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 </a:t>
            </a:r>
            <a:r>
              <a:rPr lang="en-US" sz="2400" b="0" dirty="0" smtClean="0">
                <a:solidFill>
                  <a:srgbClr val="FFFFFF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     </a:t>
            </a:r>
            <a:r>
              <a:rPr lang="en" sz="2400" b="0" dirty="0" smtClean="0">
                <a:solidFill>
                  <a:srgbClr val="FFFFFF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Without Emotions</a:t>
            </a:r>
            <a:endParaRPr sz="2400" b="0" dirty="0">
              <a:solidFill>
                <a:srgbClr val="FFFFFF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pic>
        <p:nvPicPr>
          <p:cNvPr id="107" name="Google Shape;10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31425" y="3440900"/>
            <a:ext cx="2421025" cy="1338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8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7325" y="3223350"/>
            <a:ext cx="2086200" cy="15564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9" name="Google Shape;109;p18"/>
          <p:cNvCxnSpPr/>
          <p:nvPr/>
        </p:nvCxnSpPr>
        <p:spPr>
          <a:xfrm>
            <a:off x="-23850" y="2066550"/>
            <a:ext cx="9191700" cy="2430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reflection endPos="30000" dist="38100" dir="5400000" fadeDir="5400012" sy="-100000" algn="bl" rotWithShape="0"/>
          </a:effectLst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1"/>
          <p:cNvSpPr txBox="1">
            <a:spLocks noGrp="1"/>
          </p:cNvSpPr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21"/>
          <p:cNvSpPr txBox="1">
            <a:spLocks noGrp="1"/>
          </p:cNvSpPr>
          <p:nvPr>
            <p:ph type="subTitle" idx="1"/>
          </p:nvPr>
        </p:nvSpPr>
        <p:spPr>
          <a:xfrm>
            <a:off x="265500" y="273537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21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29" name="Google Shape;129;p21" descr="Which Fast Food Chains Are Open or Closed? | Eat This Not That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158349" cy="3046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1" descr="McDonald's Makeovers Net a Nod in Fast Company's Innovation by ...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2735375"/>
            <a:ext cx="4472607" cy="2560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1" descr="McDonald's Restaurant Interior Design Is Part of Rebranding Strategy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10700" y="2274800"/>
            <a:ext cx="4873325" cy="3248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1" descr="McDonald's transparent LED poster--NEXNOVO® Transparent Led Display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128575" y="-155725"/>
            <a:ext cx="5237574" cy="289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22" descr="Holy Chicken Integrated Advert By Humanaut: Super Size Me 2: Holy ...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6087" y="-22569"/>
            <a:ext cx="4640976" cy="51886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2" descr="Morgan Spurlock opens NYC pop-up chicken joint as 'Super Size Me 2 ...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6087" y="2958450"/>
            <a:ext cx="4821774" cy="3214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2" descr="Super Size Me' Filmmaker Morgan Spurlock Wants to Reinvent Fast ..."/>
          <p:cNvPicPr preferRelativeResize="0"/>
          <p:nvPr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7800" y="-529850"/>
            <a:ext cx="5045900" cy="378445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2"/>
          <p:cNvSpPr txBox="1">
            <a:spLocks noGrp="1"/>
          </p:cNvSpPr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22"/>
          <p:cNvSpPr txBox="1">
            <a:spLocks noGrp="1"/>
          </p:cNvSpPr>
          <p:nvPr>
            <p:ph type="subTitle" idx="1"/>
          </p:nvPr>
        </p:nvSpPr>
        <p:spPr>
          <a:xfrm>
            <a:off x="265500" y="273537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22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43" name="Google Shape;143;p22" descr="Holy Chicken Integrated Advert By Humanaut: Super Size Me 2: Holy ..."/>
          <p:cNvPicPr preferRelativeResize="0"/>
          <p:nvPr/>
        </p:nvPicPr>
        <p:blipFill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7800" y="2408963"/>
            <a:ext cx="5045901" cy="33848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44700" y="162737"/>
            <a:ext cx="4254600" cy="4818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25" descr="Piece of duct tape sticking a note to the slide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54828">
            <a:off x="3536000" y="147301"/>
            <a:ext cx="2072000" cy="736050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25"/>
          <p:cNvSpPr txBox="1"/>
          <p:nvPr/>
        </p:nvSpPr>
        <p:spPr>
          <a:xfrm>
            <a:off x="2855550" y="846075"/>
            <a:ext cx="3692400" cy="7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rPr>
              <a:t>3 B’s of Behavior Change</a:t>
            </a:r>
            <a:endParaRPr sz="2200" b="1">
              <a:solidFill>
                <a:schemeClr val="lt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67" name="Google Shape;167;p25"/>
          <p:cNvSpPr txBox="1">
            <a:spLocks noGrp="1"/>
          </p:cNvSpPr>
          <p:nvPr>
            <p:ph type="body" idx="4294967295"/>
          </p:nvPr>
        </p:nvSpPr>
        <p:spPr>
          <a:xfrm>
            <a:off x="2855550" y="1255476"/>
            <a:ext cx="3432900" cy="246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sz="1200"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175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➔"/>
            </a:pPr>
            <a:r>
              <a:rPr lang="en" sz="14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Identify Key Behaviors</a:t>
            </a:r>
            <a:r>
              <a:rPr lang="en" sz="1200">
                <a:latin typeface="Raleway"/>
                <a:ea typeface="Raleway"/>
                <a:cs typeface="Raleway"/>
                <a:sym typeface="Raleway"/>
              </a:rPr>
              <a:t/>
            </a:r>
            <a:br>
              <a:rPr lang="en" sz="1200">
                <a:latin typeface="Raleway"/>
                <a:ea typeface="Raleway"/>
                <a:cs typeface="Raleway"/>
                <a:sym typeface="Raleway"/>
              </a:rPr>
            </a:br>
            <a:r>
              <a:rPr lang="en" sz="1200">
                <a:latin typeface="Raleway"/>
                <a:ea typeface="Raleway"/>
                <a:cs typeface="Raleway"/>
                <a:sym typeface="Raleway"/>
              </a:rPr>
              <a:t>THE KEY BEHAVIOR IS A SPECIFIC AND MEASURABLE ACTION YOU WANT A CUSTOMER TO TAKE.</a:t>
            </a:r>
            <a:endParaRPr sz="1200"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175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➔"/>
            </a:pPr>
            <a:r>
              <a:rPr lang="en" sz="14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Reduce Barriers</a:t>
            </a:r>
            <a:r>
              <a:rPr lang="en" sz="1400">
                <a:latin typeface="Raleway"/>
                <a:ea typeface="Raleway"/>
                <a:cs typeface="Raleway"/>
                <a:sym typeface="Raleway"/>
              </a:rPr>
              <a:t/>
            </a:r>
            <a:br>
              <a:rPr lang="en" sz="1400">
                <a:latin typeface="Raleway"/>
                <a:ea typeface="Raleway"/>
                <a:cs typeface="Raleway"/>
                <a:sym typeface="Raleway"/>
              </a:rPr>
            </a:br>
            <a:r>
              <a:rPr lang="en" sz="1200">
                <a:latin typeface="Raleway"/>
                <a:ea typeface="Raleway"/>
                <a:cs typeface="Raleway"/>
                <a:sym typeface="Raleway"/>
              </a:rPr>
              <a:t>BARRIERS ARE THE FRICTION THAT PREVENT CUSTOMER FROM DOING OUR KEY BEHAVIOR. </a:t>
            </a:r>
            <a:endParaRPr sz="1200"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04800" algn="l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200"/>
              <a:buFont typeface="Raleway"/>
              <a:buChar char="➔"/>
            </a:pPr>
            <a:r>
              <a:rPr lang="en" sz="14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Amplify Benefits</a:t>
            </a:r>
            <a:r>
              <a:rPr lang="en" sz="1400">
                <a:latin typeface="Raleway"/>
                <a:ea typeface="Raleway"/>
                <a:cs typeface="Raleway"/>
                <a:sym typeface="Raleway"/>
              </a:rPr>
              <a:t/>
            </a:r>
            <a:br>
              <a:rPr lang="en" sz="1400">
                <a:latin typeface="Raleway"/>
                <a:ea typeface="Raleway"/>
                <a:cs typeface="Raleway"/>
                <a:sym typeface="Raleway"/>
              </a:rPr>
            </a:br>
            <a:r>
              <a:rPr lang="en" sz="1200">
                <a:latin typeface="Raleway"/>
                <a:ea typeface="Raleway"/>
                <a:cs typeface="Raleway"/>
                <a:sym typeface="Raleway"/>
              </a:rPr>
              <a:t>BENEFITS ENCOURAGE AND MOTIVATE CUSTOMER TO DO OUR KEY BEHAVIOR. </a:t>
            </a:r>
            <a:endParaRPr sz="1200"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6"/>
          <p:cNvSpPr txBox="1">
            <a:spLocks noGrp="1"/>
          </p:cNvSpPr>
          <p:nvPr>
            <p:ph type="body" idx="1"/>
          </p:nvPr>
        </p:nvSpPr>
        <p:spPr>
          <a:xfrm>
            <a:off x="4832750" y="980400"/>
            <a:ext cx="4033800" cy="318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Pacifico"/>
              <a:ea typeface="Pacifico"/>
              <a:cs typeface="Pacifico"/>
              <a:sym typeface="Pacifico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100">
                <a:latin typeface="Pacifico"/>
                <a:ea typeface="Pacifico"/>
                <a:cs typeface="Pacifico"/>
                <a:sym typeface="Pacifico"/>
              </a:rPr>
              <a:t>Behavior:</a:t>
            </a:r>
            <a:r>
              <a:rPr lang="en" sz="1800">
                <a:latin typeface="Pacifico"/>
                <a:ea typeface="Pacifico"/>
                <a:cs typeface="Pacifico"/>
                <a:sym typeface="Pacifico"/>
              </a:rPr>
              <a:t> </a:t>
            </a:r>
            <a:r>
              <a:rPr lang="en" sz="2800" b="1">
                <a:solidFill>
                  <a:schemeClr val="dk1"/>
                </a:solidFill>
              </a:rPr>
              <a:t>Purchase My New Pumpkin Spice Latte</a:t>
            </a:r>
            <a:r>
              <a:rPr lang="en" sz="2800">
                <a:solidFill>
                  <a:schemeClr val="dk1"/>
                </a:solidFill>
              </a:rPr>
              <a:t> </a:t>
            </a:r>
            <a:endParaRPr sz="2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</a:rPr>
              <a:t>“A new customer asks the cashier for a grande pumpkin spice latte.”</a:t>
            </a:r>
            <a:endParaRPr sz="24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Arial"/>
              <a:buNone/>
            </a:pPr>
            <a:endParaRPr sz="1800">
              <a:solidFill>
                <a:srgbClr val="000000"/>
              </a:solidFill>
            </a:endParaRPr>
          </a:p>
        </p:txBody>
      </p:sp>
      <p:pic>
        <p:nvPicPr>
          <p:cNvPr id="173" name="Google Shape;173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605275" y="-43412"/>
            <a:ext cx="5230325" cy="5230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7"/>
          <p:cNvSpPr txBox="1">
            <a:spLocks noGrp="1"/>
          </p:cNvSpPr>
          <p:nvPr>
            <p:ph type="subTitle" idx="1"/>
          </p:nvPr>
        </p:nvSpPr>
        <p:spPr>
          <a:xfrm>
            <a:off x="292216" y="-790110"/>
            <a:ext cx="4045200" cy="55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b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3000" b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3000" b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3000" b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rPr>
              <a:t>Barriers</a:t>
            </a:r>
            <a:r>
              <a:rPr lang="en" sz="3000" b="1" dirty="0">
                <a:solidFill>
                  <a:schemeClr val="dk1"/>
                </a:solidFill>
              </a:rPr>
              <a:t>- </a:t>
            </a:r>
            <a:r>
              <a:rPr lang="en" sz="1400" b="1" dirty="0">
                <a:solidFill>
                  <a:srgbClr val="000000"/>
                </a:solidFill>
              </a:rPr>
              <a:t>People are not currently purchasing my new pumpkin spice latte because:</a:t>
            </a:r>
            <a:endParaRPr sz="1400" b="1" dirty="0">
              <a:solidFill>
                <a:srgbClr val="000000"/>
              </a:solidFill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500"/>
              <a:buChar char="●"/>
            </a:pPr>
            <a:r>
              <a:rPr lang="en" sz="1400" b="1" dirty="0">
                <a:solidFill>
                  <a:srgbClr val="000000"/>
                </a:solidFill>
              </a:rPr>
              <a:t>TIME</a:t>
            </a:r>
            <a:r>
              <a:rPr lang="en" sz="1400" dirty="0">
                <a:solidFill>
                  <a:srgbClr val="000000"/>
                </a:solidFill>
              </a:rPr>
              <a:t>-It takes too much time to purchase</a:t>
            </a:r>
            <a:endParaRPr sz="1400" dirty="0">
              <a:solidFill>
                <a:srgbClr val="000000"/>
              </a:solidFill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●"/>
            </a:pPr>
            <a:r>
              <a:rPr lang="en" sz="1400" b="1" dirty="0">
                <a:solidFill>
                  <a:srgbClr val="000000"/>
                </a:solidFill>
              </a:rPr>
              <a:t>ENERGY</a:t>
            </a:r>
            <a:r>
              <a:rPr lang="en" sz="1400" dirty="0">
                <a:solidFill>
                  <a:srgbClr val="000000"/>
                </a:solidFill>
              </a:rPr>
              <a:t>-It’s too much of hassle to find a place to park</a:t>
            </a:r>
            <a:endParaRPr sz="1400" dirty="0">
              <a:solidFill>
                <a:srgbClr val="000000"/>
              </a:solidFill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●"/>
            </a:pPr>
            <a:r>
              <a:rPr lang="en" sz="1400" b="1" dirty="0">
                <a:solidFill>
                  <a:srgbClr val="000000"/>
                </a:solidFill>
              </a:rPr>
              <a:t>FEAR</a:t>
            </a:r>
            <a:r>
              <a:rPr lang="en" sz="1400" dirty="0">
                <a:solidFill>
                  <a:srgbClr val="000000"/>
                </a:solidFill>
              </a:rPr>
              <a:t>-They’re scared they won’t like it</a:t>
            </a:r>
            <a:endParaRPr sz="1400" dirty="0">
              <a:solidFill>
                <a:srgbClr val="000000"/>
              </a:solidFill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●"/>
            </a:pPr>
            <a:r>
              <a:rPr lang="en" sz="1400" b="1" dirty="0">
                <a:solidFill>
                  <a:srgbClr val="000000"/>
                </a:solidFill>
              </a:rPr>
              <a:t>FEAR</a:t>
            </a:r>
            <a:r>
              <a:rPr lang="en" sz="1400" dirty="0">
                <a:solidFill>
                  <a:srgbClr val="000000"/>
                </a:solidFill>
              </a:rPr>
              <a:t>-It costs too much</a:t>
            </a:r>
            <a:endParaRPr sz="1400" dirty="0">
              <a:solidFill>
                <a:srgbClr val="000000"/>
              </a:solidFill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●"/>
            </a:pPr>
            <a:r>
              <a:rPr lang="en" sz="1400" b="1" dirty="0">
                <a:solidFill>
                  <a:srgbClr val="000000"/>
                </a:solidFill>
              </a:rPr>
              <a:t>FEAR</a:t>
            </a:r>
            <a:r>
              <a:rPr lang="en" sz="1400" dirty="0">
                <a:solidFill>
                  <a:srgbClr val="000000"/>
                </a:solidFill>
              </a:rPr>
              <a:t>-It looks like it will cost too much</a:t>
            </a:r>
            <a:endParaRPr sz="1400" dirty="0">
              <a:solidFill>
                <a:srgbClr val="000000"/>
              </a:solidFill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●"/>
            </a:pPr>
            <a:r>
              <a:rPr lang="en" sz="1400" b="1" dirty="0"/>
              <a:t>FEAR-</a:t>
            </a:r>
            <a:r>
              <a:rPr lang="en" sz="1400" dirty="0"/>
              <a:t>Too much sugar. Scared it will make them fat</a:t>
            </a:r>
            <a:endParaRPr sz="1400" dirty="0">
              <a:solidFill>
                <a:srgbClr val="000000"/>
              </a:solidFill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●"/>
            </a:pPr>
            <a:r>
              <a:rPr lang="en" sz="1400" b="1" dirty="0">
                <a:solidFill>
                  <a:srgbClr val="000000"/>
                </a:solidFill>
              </a:rPr>
              <a:t>Cognitive Overload</a:t>
            </a:r>
            <a:r>
              <a:rPr lang="en" sz="1400" dirty="0">
                <a:solidFill>
                  <a:srgbClr val="000000"/>
                </a:solidFill>
              </a:rPr>
              <a:t>-Don’t know it exists</a:t>
            </a:r>
            <a:endParaRPr sz="1400" dirty="0">
              <a:solidFill>
                <a:srgbClr val="000000"/>
              </a:solidFill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●"/>
            </a:pPr>
            <a:r>
              <a:rPr lang="en" sz="1400" b="1" dirty="0"/>
              <a:t>Cognitive Overload</a:t>
            </a:r>
            <a:r>
              <a:rPr lang="en" sz="1400" dirty="0"/>
              <a:t>-</a:t>
            </a:r>
            <a:r>
              <a:rPr lang="en" sz="1400" dirty="0">
                <a:solidFill>
                  <a:srgbClr val="000000"/>
                </a:solidFill>
              </a:rPr>
              <a:t>They forget about it when they order</a:t>
            </a:r>
            <a:endParaRPr sz="1400" dirty="0">
              <a:solidFill>
                <a:srgbClr val="000000"/>
              </a:solidFill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●"/>
            </a:pPr>
            <a:r>
              <a:rPr lang="en" sz="1400" b="1" dirty="0">
                <a:solidFill>
                  <a:srgbClr val="000000"/>
                </a:solidFill>
              </a:rPr>
              <a:t>Status Quo</a:t>
            </a:r>
            <a:r>
              <a:rPr lang="en" sz="1400" dirty="0">
                <a:solidFill>
                  <a:srgbClr val="000000"/>
                </a:solidFill>
              </a:rPr>
              <a:t>-Grab coffee at work</a:t>
            </a:r>
            <a:endParaRPr sz="1400" dirty="0">
              <a:solidFill>
                <a:srgbClr val="000000"/>
              </a:solidFill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●"/>
            </a:pPr>
            <a:r>
              <a:rPr lang="en" sz="1400" b="1" dirty="0"/>
              <a:t>Status Quo-</a:t>
            </a:r>
            <a:r>
              <a:rPr lang="en" sz="1400" dirty="0">
                <a:solidFill>
                  <a:srgbClr val="000000"/>
                </a:solidFill>
              </a:rPr>
              <a:t>They put it off</a:t>
            </a:r>
            <a:endParaRPr sz="1400" dirty="0">
              <a:solidFill>
                <a:srgbClr val="000000"/>
              </a:solidFill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●"/>
            </a:pPr>
            <a:r>
              <a:rPr lang="en" sz="1400" b="1" dirty="0">
                <a:solidFill>
                  <a:srgbClr val="000000"/>
                </a:solidFill>
              </a:rPr>
              <a:t>Social Proof-</a:t>
            </a:r>
            <a:r>
              <a:rPr lang="en" sz="1400" dirty="0">
                <a:solidFill>
                  <a:srgbClr val="000000"/>
                </a:solidFill>
              </a:rPr>
              <a:t>They don’t see anyone buying it</a:t>
            </a:r>
            <a:endParaRPr sz="1400"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1900" b="1"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3000" b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1800" dirty="0"/>
          </a:p>
        </p:txBody>
      </p:sp>
      <p:pic>
        <p:nvPicPr>
          <p:cNvPr id="179" name="Google Shape;179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08550" y="-33212"/>
            <a:ext cx="9265250" cy="5209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8"/>
          <p:cNvSpPr txBox="1">
            <a:spLocks noGrp="1"/>
          </p:cNvSpPr>
          <p:nvPr>
            <p:ph type="body" idx="1"/>
          </p:nvPr>
        </p:nvSpPr>
        <p:spPr>
          <a:xfrm>
            <a:off x="4839175" y="1357550"/>
            <a:ext cx="4033800" cy="318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rPr>
              <a:t>Amplify Benefits</a:t>
            </a:r>
            <a:r>
              <a:rPr lang="en" sz="2700" b="1">
                <a:solidFill>
                  <a:schemeClr val="dk1"/>
                </a:solidFill>
              </a:rPr>
              <a:t>- </a:t>
            </a:r>
            <a:r>
              <a:rPr lang="en" sz="1100" b="1"/>
              <a:t>People will be motivated to buy because:</a:t>
            </a:r>
            <a:endParaRPr sz="1000"/>
          </a:p>
          <a:p>
            <a:pPr marL="457200" lvl="0" indent="-317500" algn="l" rtl="0">
              <a:spcBef>
                <a:spcPts val="1600"/>
              </a:spcBef>
              <a:spcAft>
                <a:spcPts val="0"/>
              </a:spcAft>
              <a:buSzPts val="1400"/>
              <a:buChar char="●"/>
            </a:pPr>
            <a:r>
              <a:rPr lang="en" sz="1400" strike="sngStrike"/>
              <a:t>They don’t know it exists</a:t>
            </a:r>
            <a:endParaRPr sz="1400" strike="sngStrike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Large ad posters (with a photo) inside and outside</a:t>
            </a:r>
            <a:endParaRPr sz="140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 strike="sngStrike"/>
              <a:t>They forget about it when they order</a:t>
            </a:r>
            <a:endParaRPr sz="1400" strike="sngStrike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Poster next to menu, flyers on tables</a:t>
            </a:r>
            <a:endParaRPr sz="140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 strike="sngStrike"/>
              <a:t>It takes too much time to purchase</a:t>
            </a:r>
            <a:endParaRPr sz="1400" strike="sngStrike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Drive thru and/or delivery</a:t>
            </a:r>
            <a:endParaRPr sz="140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 strike="sngStrike"/>
              <a:t>It’s too much of hassle to find a place to park</a:t>
            </a:r>
            <a:endParaRPr sz="1400" strike="sngStrike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Drive thru and/or delivery</a:t>
            </a:r>
            <a:endParaRPr sz="140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 strike="sngStrike"/>
              <a:t>They’re scared they won’t like it</a:t>
            </a:r>
            <a:endParaRPr sz="1400" strike="sngStrike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Free samples, post reviews</a:t>
            </a:r>
            <a:endParaRPr sz="140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 strike="sngStrike"/>
              <a:t>It costs too much</a:t>
            </a:r>
            <a:endParaRPr sz="1400" strike="sngStrike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Punch card, improve branding, reduce price, BOGO</a:t>
            </a:r>
            <a:endParaRPr sz="14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Arial"/>
              <a:buNone/>
            </a:pPr>
            <a:endParaRPr sz="1800">
              <a:solidFill>
                <a:srgbClr val="000000"/>
              </a:solidFill>
            </a:endParaRPr>
          </a:p>
        </p:txBody>
      </p:sp>
      <p:pic>
        <p:nvPicPr>
          <p:cNvPr id="185" name="Google Shape;185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605275" y="-43412"/>
            <a:ext cx="5230325" cy="5230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wiss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1174</TotalTime>
  <Words>368</Words>
  <Application>Microsoft Macintosh PowerPoint</Application>
  <PresentationFormat>On-screen Show (16:9)</PresentationFormat>
  <Paragraphs>58</Paragraphs>
  <Slides>13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Swiss</vt:lpstr>
      <vt:lpstr>Insights From Behavioral Economics To Help You Sell (Persuade) Better </vt:lpstr>
      <vt:lpstr>PowerPoint Presentation</vt:lpstr>
      <vt:lpstr>Emotions Emotions prioritize (or assign values) to our choices.       With Emotions         Without Emotions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Better than expected- Experiences are like neuro price tags that can change over time. 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Insights From Behavioral Economics To Help You Sell (Persuade) Better </dc:title>
  <cp:lastModifiedBy>Kevin Scharfe</cp:lastModifiedBy>
  <cp:revision>7</cp:revision>
  <dcterms:modified xsi:type="dcterms:W3CDTF">2020-06-05T17:18:27Z</dcterms:modified>
</cp:coreProperties>
</file>